
<file path=[Content_Types].xml><?xml version="1.0" encoding="utf-8"?>
<Types xmlns="http://schemas.openxmlformats.org/package/2006/content-types">
  <Default Extension="png" ContentType="image/png"/>
  <Default Extension="tmp" ContentType="image/png"/>
  <Default Extension="svg" ContentType="image/svg+xml"/>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7"/>
  </p:notesMasterIdLst>
  <p:sldIdLst>
    <p:sldId id="297" r:id="rId2"/>
    <p:sldId id="298" r:id="rId3"/>
    <p:sldId id="272" r:id="rId4"/>
    <p:sldId id="273" r:id="rId5"/>
    <p:sldId id="296" r:id="rId6"/>
    <p:sldId id="275" r:id="rId7"/>
    <p:sldId id="276" r:id="rId8"/>
    <p:sldId id="274" r:id="rId9"/>
    <p:sldId id="271" r:id="rId10"/>
    <p:sldId id="270" r:id="rId11"/>
    <p:sldId id="281" r:id="rId12"/>
    <p:sldId id="279" r:id="rId13"/>
    <p:sldId id="282" r:id="rId14"/>
    <p:sldId id="280" r:id="rId15"/>
    <p:sldId id="284" r:id="rId16"/>
    <p:sldId id="299" r:id="rId17"/>
    <p:sldId id="277" r:id="rId18"/>
    <p:sldId id="278" r:id="rId19"/>
    <p:sldId id="283" r:id="rId20"/>
    <p:sldId id="286" r:id="rId21"/>
    <p:sldId id="287" r:id="rId22"/>
    <p:sldId id="285" r:id="rId23"/>
    <p:sldId id="263" r:id="rId24"/>
    <p:sldId id="256" r:id="rId25"/>
    <p:sldId id="300" r:id="rId26"/>
    <p:sldId id="257" r:id="rId27"/>
    <p:sldId id="258" r:id="rId28"/>
    <p:sldId id="259" r:id="rId29"/>
    <p:sldId id="260" r:id="rId30"/>
    <p:sldId id="261" r:id="rId31"/>
    <p:sldId id="295" r:id="rId32"/>
    <p:sldId id="289" r:id="rId33"/>
    <p:sldId id="288" r:id="rId34"/>
    <p:sldId id="266" r:id="rId35"/>
    <p:sldId id="293"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ng Giloni" initials="KG" lastIdx="1" clrIdx="0">
    <p:extLst>
      <p:ext uri="{19B8F6BF-5375-455C-9EA6-DF929625EA0E}">
        <p15:presenceInfo xmlns:p15="http://schemas.microsoft.com/office/powerpoint/2012/main" userId="e044a6bdca867c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000" autoAdjust="0"/>
    <p:restoredTop sz="94660"/>
  </p:normalViewPr>
  <p:slideViewPr>
    <p:cSldViewPr snapToGrid="0">
      <p:cViewPr varScale="1">
        <p:scale>
          <a:sx n="81" d="100"/>
          <a:sy n="81" d="100"/>
        </p:scale>
        <p:origin x="336" y="78"/>
      </p:cViewPr>
      <p:guideLst>
        <p:guide orient="horz" pos="2160"/>
        <p:guide pos="3840"/>
      </p:guideLst>
    </p:cSldViewPr>
  </p:slideViewPr>
  <p:notesTextViewPr>
    <p:cViewPr>
      <p:scale>
        <a:sx n="1" d="1"/>
        <a:sy n="1" d="1"/>
      </p:scale>
      <p:origin x="0" y="0"/>
    </p:cViewPr>
  </p:notesTextViewPr>
  <p:sorterViewPr>
    <p:cViewPr>
      <p:scale>
        <a:sx n="100" d="100"/>
        <a:sy n="100" d="100"/>
      </p:scale>
      <p:origin x="0" y="-40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8-21T20:20:31.507" idx="1">
    <p:pos x="7670" y="10"/>
    <p:text/>
    <p:extLst>
      <p:ext uri="{C676402C-5697-4E1C-873F-D02D1690AC5C}">
        <p15:threadingInfo xmlns:p15="http://schemas.microsoft.com/office/powerpoint/2012/main" timeZoneBias="-180"/>
      </p:ext>
    </p:extLst>
  </p:cm>
</p:cmLst>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95EAED-BBFE-4A97-9F2B-502690137359}" type="doc">
      <dgm:prSet loTypeId="urn:microsoft.com/office/officeart/2016/7/layout/RepeatingBendingProcessNew" loCatId="process" qsTypeId="urn:microsoft.com/office/officeart/2005/8/quickstyle/simple2" qsCatId="simple" csTypeId="urn:microsoft.com/office/officeart/2005/8/colors/accent5_2" csCatId="accent5" phldr="1"/>
      <dgm:spPr/>
      <dgm:t>
        <a:bodyPr/>
        <a:lstStyle/>
        <a:p>
          <a:endParaRPr lang="en-US"/>
        </a:p>
      </dgm:t>
    </dgm:pt>
    <dgm:pt modelId="{3361803D-584C-4B26-9A16-846793BE7CD5}">
      <dgm:prSet/>
      <dgm:spPr/>
      <dgm:t>
        <a:bodyPr/>
        <a:lstStyle/>
        <a:p>
          <a:pPr rtl="1"/>
          <a:r>
            <a:rPr lang="he-IL" dirty="0"/>
            <a:t>תלקיט ובו דוחות מעבדה ודוחות סיור </a:t>
          </a:r>
        </a:p>
        <a:p>
          <a:pPr rtl="1"/>
          <a:r>
            <a:rPr lang="he-IL" dirty="0"/>
            <a:t>הכנה ל-</a:t>
          </a:r>
          <a:endParaRPr lang="en-US" dirty="0"/>
        </a:p>
      </dgm:t>
    </dgm:pt>
    <dgm:pt modelId="{1F8F21AC-ACF1-4299-ADCF-2581FB365FAC}" type="parTrans" cxnId="{B88A56C9-A6F4-4E04-8526-27B9B4AFD127}">
      <dgm:prSet/>
      <dgm:spPr/>
      <dgm:t>
        <a:bodyPr/>
        <a:lstStyle/>
        <a:p>
          <a:endParaRPr lang="en-US"/>
        </a:p>
      </dgm:t>
    </dgm:pt>
    <dgm:pt modelId="{B8EF76A5-6A1A-412D-B491-FF1E7794F14F}" type="sibTrans" cxnId="{B88A56C9-A6F4-4E04-8526-27B9B4AFD127}">
      <dgm:prSet/>
      <dgm:spPr/>
      <dgm:t>
        <a:bodyPr/>
        <a:lstStyle/>
        <a:p>
          <a:endParaRPr lang="en-US"/>
        </a:p>
      </dgm:t>
    </dgm:pt>
    <dgm:pt modelId="{151ECBC3-3218-4A7C-AFE3-C68AD3478C7A}">
      <dgm:prSet/>
      <dgm:spPr/>
      <dgm:t>
        <a:bodyPr/>
        <a:lstStyle/>
        <a:p>
          <a:pPr rtl="1"/>
          <a:r>
            <a:rPr lang="he-IL"/>
            <a:t>עבודת החקר </a:t>
          </a:r>
          <a:endParaRPr lang="en-US"/>
        </a:p>
      </dgm:t>
    </dgm:pt>
    <dgm:pt modelId="{833DA50D-37B9-492E-A4D8-BB094F02DFCC}" type="parTrans" cxnId="{6CAF81BC-886F-45AF-A690-6E7C4680FA0F}">
      <dgm:prSet/>
      <dgm:spPr/>
      <dgm:t>
        <a:bodyPr/>
        <a:lstStyle/>
        <a:p>
          <a:endParaRPr lang="en-US"/>
        </a:p>
      </dgm:t>
    </dgm:pt>
    <dgm:pt modelId="{410FF2DD-51E9-4DEE-B9BF-F1553B9F8C08}" type="sibTrans" cxnId="{6CAF81BC-886F-45AF-A690-6E7C4680FA0F}">
      <dgm:prSet/>
      <dgm:spPr/>
      <dgm:t>
        <a:bodyPr/>
        <a:lstStyle/>
        <a:p>
          <a:endParaRPr lang="en-US"/>
        </a:p>
      </dgm:t>
    </dgm:pt>
    <dgm:pt modelId="{40FCF8D6-A79D-4435-BC1F-7B11CB701A7F}">
      <dgm:prSet/>
      <dgm:spPr/>
      <dgm:t>
        <a:bodyPr/>
        <a:lstStyle/>
        <a:p>
          <a:pPr rtl="1"/>
          <a:r>
            <a:rPr lang="he-IL"/>
            <a:t>בגרות המעבדה</a:t>
          </a:r>
          <a:endParaRPr lang="en-US"/>
        </a:p>
      </dgm:t>
    </dgm:pt>
    <dgm:pt modelId="{99319015-FF0F-4F30-9027-7C841A1AD6C2}" type="parTrans" cxnId="{04386075-7CE9-492D-855B-21872599E2F8}">
      <dgm:prSet/>
      <dgm:spPr/>
      <dgm:t>
        <a:bodyPr/>
        <a:lstStyle/>
        <a:p>
          <a:endParaRPr lang="en-US"/>
        </a:p>
      </dgm:t>
    </dgm:pt>
    <dgm:pt modelId="{7BF63479-958E-4151-9CC9-5F148848A86B}" type="sibTrans" cxnId="{04386075-7CE9-492D-855B-21872599E2F8}">
      <dgm:prSet/>
      <dgm:spPr/>
      <dgm:t>
        <a:bodyPr/>
        <a:lstStyle/>
        <a:p>
          <a:endParaRPr lang="en-US"/>
        </a:p>
      </dgm:t>
    </dgm:pt>
    <dgm:pt modelId="{9CC7C385-A81B-4CE8-BA0C-C0DD588B64DF}" type="pres">
      <dgm:prSet presAssocID="{1E95EAED-BBFE-4A97-9F2B-502690137359}" presName="Name0" presStyleCnt="0">
        <dgm:presLayoutVars>
          <dgm:dir/>
          <dgm:resizeHandles val="exact"/>
        </dgm:presLayoutVars>
      </dgm:prSet>
      <dgm:spPr/>
      <dgm:t>
        <a:bodyPr/>
        <a:lstStyle/>
        <a:p>
          <a:pPr rtl="1"/>
          <a:endParaRPr lang="he-IL"/>
        </a:p>
      </dgm:t>
    </dgm:pt>
    <dgm:pt modelId="{CCA36397-74EE-4645-825C-9DED2941CBC1}" type="pres">
      <dgm:prSet presAssocID="{3361803D-584C-4B26-9A16-846793BE7CD5}" presName="node" presStyleLbl="node1" presStyleIdx="0" presStyleCnt="1">
        <dgm:presLayoutVars>
          <dgm:bulletEnabled val="1"/>
        </dgm:presLayoutVars>
      </dgm:prSet>
      <dgm:spPr/>
      <dgm:t>
        <a:bodyPr/>
        <a:lstStyle/>
        <a:p>
          <a:pPr rtl="1"/>
          <a:endParaRPr lang="he-IL"/>
        </a:p>
      </dgm:t>
    </dgm:pt>
  </dgm:ptLst>
  <dgm:cxnLst>
    <dgm:cxn modelId="{6CAF81BC-886F-45AF-A690-6E7C4680FA0F}" srcId="{3361803D-584C-4B26-9A16-846793BE7CD5}" destId="{151ECBC3-3218-4A7C-AFE3-C68AD3478C7A}" srcOrd="0" destOrd="0" parTransId="{833DA50D-37B9-492E-A4D8-BB094F02DFCC}" sibTransId="{410FF2DD-51E9-4DEE-B9BF-F1553B9F8C08}"/>
    <dgm:cxn modelId="{04386075-7CE9-492D-855B-21872599E2F8}" srcId="{3361803D-584C-4B26-9A16-846793BE7CD5}" destId="{40FCF8D6-A79D-4435-BC1F-7B11CB701A7F}" srcOrd="1" destOrd="0" parTransId="{99319015-FF0F-4F30-9027-7C841A1AD6C2}" sibTransId="{7BF63479-958E-4151-9CC9-5F148848A86B}"/>
    <dgm:cxn modelId="{C5E931AD-6012-4E43-B2D1-CED8D581620F}" type="presOf" srcId="{1E95EAED-BBFE-4A97-9F2B-502690137359}" destId="{9CC7C385-A81B-4CE8-BA0C-C0DD588B64DF}" srcOrd="0" destOrd="0" presId="urn:microsoft.com/office/officeart/2016/7/layout/RepeatingBendingProcessNew"/>
    <dgm:cxn modelId="{88EB1B97-C124-42E1-AA34-86BB7A5E877B}" type="presOf" srcId="{151ECBC3-3218-4A7C-AFE3-C68AD3478C7A}" destId="{CCA36397-74EE-4645-825C-9DED2941CBC1}" srcOrd="0" destOrd="1" presId="urn:microsoft.com/office/officeart/2016/7/layout/RepeatingBendingProcessNew"/>
    <dgm:cxn modelId="{B88A56C9-A6F4-4E04-8526-27B9B4AFD127}" srcId="{1E95EAED-BBFE-4A97-9F2B-502690137359}" destId="{3361803D-584C-4B26-9A16-846793BE7CD5}" srcOrd="0" destOrd="0" parTransId="{1F8F21AC-ACF1-4299-ADCF-2581FB365FAC}" sibTransId="{B8EF76A5-6A1A-412D-B491-FF1E7794F14F}"/>
    <dgm:cxn modelId="{A2B4A1B0-0D90-4B25-86B9-F82497FAE539}" type="presOf" srcId="{40FCF8D6-A79D-4435-BC1F-7B11CB701A7F}" destId="{CCA36397-74EE-4645-825C-9DED2941CBC1}" srcOrd="0" destOrd="2" presId="urn:microsoft.com/office/officeart/2016/7/layout/RepeatingBendingProcessNew"/>
    <dgm:cxn modelId="{B8CBCF2C-0E6A-47B1-AF3B-24201B477C8F}" type="presOf" srcId="{3361803D-584C-4B26-9A16-846793BE7CD5}" destId="{CCA36397-74EE-4645-825C-9DED2941CBC1}" srcOrd="0" destOrd="0" presId="urn:microsoft.com/office/officeart/2016/7/layout/RepeatingBendingProcessNew"/>
    <dgm:cxn modelId="{50F487B2-7D65-4AFA-BDA7-BD3BF236AD83}" type="presParOf" srcId="{9CC7C385-A81B-4CE8-BA0C-C0DD588B64DF}" destId="{CCA36397-74EE-4645-825C-9DED2941CBC1}" srcOrd="0" destOrd="0" presId="urn:microsoft.com/office/officeart/2016/7/layout/RepeatingBendingProcessNew"/>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A36397-74EE-4645-825C-9DED2941CBC1}">
      <dsp:nvSpPr>
        <dsp:cNvPr id="0" name=""/>
        <dsp:cNvSpPr/>
      </dsp:nvSpPr>
      <dsp:spPr>
        <a:xfrm>
          <a:off x="0" y="347668"/>
          <a:ext cx="6201293" cy="3720776"/>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3869" tIns="318964" rIns="303869" bIns="318964" numCol="1" spcCol="1270" anchor="t" anchorCtr="0">
          <a:noAutofit/>
        </a:bodyPr>
        <a:lstStyle/>
        <a:p>
          <a:pPr lvl="0" algn="r" defTabSz="1822450" rtl="1">
            <a:lnSpc>
              <a:spcPct val="90000"/>
            </a:lnSpc>
            <a:spcBef>
              <a:spcPct val="0"/>
            </a:spcBef>
            <a:spcAft>
              <a:spcPct val="35000"/>
            </a:spcAft>
          </a:pPr>
          <a:r>
            <a:rPr lang="he-IL" sz="4100" kern="1200" dirty="0"/>
            <a:t>תלקיט ובו דוחות מעבדה ודוחות סיור </a:t>
          </a:r>
        </a:p>
        <a:p>
          <a:pPr lvl="0" algn="r" defTabSz="1822450" rtl="1">
            <a:lnSpc>
              <a:spcPct val="90000"/>
            </a:lnSpc>
            <a:spcBef>
              <a:spcPct val="0"/>
            </a:spcBef>
            <a:spcAft>
              <a:spcPct val="35000"/>
            </a:spcAft>
          </a:pPr>
          <a:r>
            <a:rPr lang="he-IL" sz="4100" kern="1200" dirty="0"/>
            <a:t>הכנה ל-</a:t>
          </a:r>
          <a:endParaRPr lang="en-US" sz="4100" kern="1200" dirty="0"/>
        </a:p>
        <a:p>
          <a:pPr marL="285750" lvl="1" indent="-285750" algn="r" defTabSz="1422400" rtl="1">
            <a:lnSpc>
              <a:spcPct val="90000"/>
            </a:lnSpc>
            <a:spcBef>
              <a:spcPct val="0"/>
            </a:spcBef>
            <a:spcAft>
              <a:spcPct val="15000"/>
            </a:spcAft>
            <a:buChar char="••"/>
          </a:pPr>
          <a:r>
            <a:rPr lang="he-IL" sz="3200" kern="1200"/>
            <a:t>עבודת החקר </a:t>
          </a:r>
          <a:endParaRPr lang="en-US" sz="3200" kern="1200"/>
        </a:p>
        <a:p>
          <a:pPr marL="285750" lvl="1" indent="-285750" algn="r" defTabSz="1422400" rtl="1">
            <a:lnSpc>
              <a:spcPct val="90000"/>
            </a:lnSpc>
            <a:spcBef>
              <a:spcPct val="0"/>
            </a:spcBef>
            <a:spcAft>
              <a:spcPct val="15000"/>
            </a:spcAft>
            <a:buChar char="••"/>
          </a:pPr>
          <a:r>
            <a:rPr lang="he-IL" sz="3200" kern="1200"/>
            <a:t>בגרות המעבדה</a:t>
          </a:r>
          <a:endParaRPr lang="en-US" sz="3200" kern="1200"/>
        </a:p>
      </dsp:txBody>
      <dsp:txXfrm>
        <a:off x="0" y="347668"/>
        <a:ext cx="6201293" cy="3720776"/>
      </dsp:txXfrm>
    </dsp:sp>
  </dsp:spTree>
</dsp:drawing>
</file>

<file path=ppt/diagrams/layout1.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E0DB3B6D-3AC8-4456-A1CF-46E7D569583A}" type="datetimeFigureOut">
              <a:rPr lang="he-IL" smtClean="0"/>
              <a:t>י"ד/אלול/תשע"ח</a:t>
            </a:fld>
            <a:endParaRPr lang="he-IL"/>
          </a:p>
        </p:txBody>
      </p:sp>
      <p:sp>
        <p:nvSpPr>
          <p:cNvPr id="4" name="מציין מיקום של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324D8F88-B0C2-4EB7-8C91-DA287DB88053}" type="slidenum">
              <a:rPr lang="he-IL" smtClean="0"/>
              <a:t>‹#›</a:t>
            </a:fld>
            <a:endParaRPr lang="he-IL"/>
          </a:p>
        </p:txBody>
      </p:sp>
    </p:spTree>
    <p:extLst>
      <p:ext uri="{BB962C8B-B14F-4D97-AF65-F5344CB8AC3E}">
        <p14:creationId xmlns:p14="http://schemas.microsoft.com/office/powerpoint/2010/main" val="197858677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ניתן למחוק מהשקף את שמות הנחלים ולאתגר את </a:t>
            </a:r>
            <a:r>
              <a:rPr lang="he-IL" dirty="0" err="1"/>
              <a:t>התלמיידם</a:t>
            </a:r>
            <a:r>
              <a:rPr lang="he-IL" dirty="0"/>
              <a:t> בשמות האתרים ולשאול- מה משותף? כולם נחלים בצפון, אתרים </a:t>
            </a:r>
            <a:r>
              <a:rPr lang="he-IL" dirty="0" err="1"/>
              <a:t>מטויילים</a:t>
            </a:r>
            <a:r>
              <a:rPr lang="he-IL" dirty="0"/>
              <a:t> ואהובים, לציין מספר מבקרים אשתקד לעומת השנה באוגוסט</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3</a:t>
            </a:fld>
            <a:endParaRPr lang="he-IL"/>
          </a:p>
        </p:txBody>
      </p:sp>
    </p:spTree>
    <p:extLst>
      <p:ext uri="{BB962C8B-B14F-4D97-AF65-F5344CB8AC3E}">
        <p14:creationId xmlns:p14="http://schemas.microsoft.com/office/powerpoint/2010/main" val="10745398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שאלה לכיתה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14</a:t>
            </a:fld>
            <a:endParaRPr lang="he-IL"/>
          </a:p>
        </p:txBody>
      </p:sp>
    </p:spTree>
    <p:extLst>
      <p:ext uri="{BB962C8B-B14F-4D97-AF65-F5344CB8AC3E}">
        <p14:creationId xmlns:p14="http://schemas.microsoft.com/office/powerpoint/2010/main" val="927788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כל מה שהעליתם האם אלה עובדות או השערות? לחדד את ההבדל</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15</a:t>
            </a:fld>
            <a:endParaRPr lang="he-IL"/>
          </a:p>
        </p:txBody>
      </p:sp>
    </p:spTree>
    <p:extLst>
      <p:ext uri="{BB962C8B-B14F-4D97-AF65-F5344CB8AC3E}">
        <p14:creationId xmlns:p14="http://schemas.microsoft.com/office/powerpoint/2010/main" val="3767161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חשוד מספר 1</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16</a:t>
            </a:fld>
            <a:endParaRPr lang="he-IL"/>
          </a:p>
        </p:txBody>
      </p:sp>
    </p:spTree>
    <p:extLst>
      <p:ext uri="{BB962C8B-B14F-4D97-AF65-F5344CB8AC3E}">
        <p14:creationId xmlns:p14="http://schemas.microsoft.com/office/powerpoint/2010/main" val="38985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חשוד מספר 2 חזיר הבר שהפך למין מתפרץ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17</a:t>
            </a:fld>
            <a:endParaRPr lang="he-IL"/>
          </a:p>
        </p:txBody>
      </p:sp>
    </p:spTree>
    <p:extLst>
      <p:ext uri="{BB962C8B-B14F-4D97-AF65-F5344CB8AC3E}">
        <p14:creationId xmlns:p14="http://schemas.microsoft.com/office/powerpoint/2010/main" val="9222398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חשוד 3- ירידה בזרימת המים העלתה את ריכוז המזהמים בנחלים</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19</a:t>
            </a:fld>
            <a:endParaRPr lang="he-IL"/>
          </a:p>
        </p:txBody>
      </p:sp>
    </p:spTree>
    <p:extLst>
      <p:ext uri="{BB962C8B-B14F-4D97-AF65-F5344CB8AC3E}">
        <p14:creationId xmlns:p14="http://schemas.microsoft.com/office/powerpoint/2010/main" val="25539159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לבקש מהתלמידים להציע פתרונות , לרשום על הלוח , לשאול כיצד אתם יכולים לשכנע כי זהו הפתרון? מחקר? רק לאחר הדיון להמשיך</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20</a:t>
            </a:fld>
            <a:endParaRPr lang="he-IL"/>
          </a:p>
        </p:txBody>
      </p:sp>
    </p:spTree>
    <p:extLst>
      <p:ext uri="{BB962C8B-B14F-4D97-AF65-F5344CB8AC3E}">
        <p14:creationId xmlns:p14="http://schemas.microsoft.com/office/powerpoint/2010/main" val="15178949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כדאי לצלם את המאמרים- המאמר משמאל ארוך ומפורט, אולי לצלם רק מספר קטן של עותקים או דרך הניידים לשלוח קישור ולשאול את התלמידים מה ההבדלים בין שני מקורות המידע? מי מהימן יותר? ומדוע כאן עוסקים באוריינות מידע ברשת. בסיכום הדיון אני אומרת לתלמידים שזה המאפיין את לימודי הביולוגיה נלמד תוכן אבל גם מיומנויות מחקר, כאשר שיא לימוד הביולוגיה הוא כתיבת עבודת המחקר שהמבנה שלה יהיה כמבנה של מאמר מדעי.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23</a:t>
            </a:fld>
            <a:endParaRPr lang="he-IL"/>
          </a:p>
        </p:txBody>
      </p:sp>
    </p:spTree>
    <p:extLst>
      <p:ext uri="{BB962C8B-B14F-4D97-AF65-F5344CB8AC3E}">
        <p14:creationId xmlns:p14="http://schemas.microsoft.com/office/powerpoint/2010/main" val="39574261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זוהי שקופית חשובה שהוצגה באחד הכנסים ומאז היא הולכת </a:t>
            </a:r>
            <a:r>
              <a:rPr lang="he-IL" dirty="0" err="1"/>
              <a:t>איתנו</a:t>
            </a:r>
            <a:r>
              <a:rPr lang="he-IL" dirty="0"/>
              <a:t> כל שנה- כדאי לצלם (ואחר לאסוף ) לכל זוג ולשאול – מה אומרת לכם השקופית הבאה? מה המסר? איפה אתם רואים את עצמכם? ההתנהלות שלנו כחברה היכן היא ממוקמת באגו? באקו? כל שנה תלמידים אומרים דברים חשובים מרגשים ומעניינים על השקופית.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24</a:t>
            </a:fld>
            <a:endParaRPr lang="he-IL"/>
          </a:p>
        </p:txBody>
      </p:sp>
    </p:spTree>
    <p:extLst>
      <p:ext uri="{BB962C8B-B14F-4D97-AF65-F5344CB8AC3E}">
        <p14:creationId xmlns:p14="http://schemas.microsoft.com/office/powerpoint/2010/main" val="2400177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באותה סדרה קיים פרק הנקרא </a:t>
            </a:r>
            <a:r>
              <a:rPr lang="en-US" dirty="0"/>
              <a:t>strange islands </a:t>
            </a:r>
            <a:r>
              <a:rPr lang="he-IL" dirty="0"/>
              <a:t> מומלץ ללימודי אבולוציה</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25</a:t>
            </a:fld>
            <a:endParaRPr lang="he-IL"/>
          </a:p>
        </p:txBody>
      </p:sp>
    </p:spTree>
    <p:extLst>
      <p:ext uri="{BB962C8B-B14F-4D97-AF65-F5344CB8AC3E}">
        <p14:creationId xmlns:p14="http://schemas.microsoft.com/office/powerpoint/2010/main" val="3607498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וזה כבר </a:t>
            </a:r>
            <a:r>
              <a:rPr lang="he-IL" dirty="0" err="1"/>
              <a:t>עננינים</a:t>
            </a:r>
            <a:r>
              <a:rPr lang="he-IL" dirty="0"/>
              <a:t> </a:t>
            </a:r>
            <a:r>
              <a:rPr lang="he-IL" dirty="0" err="1"/>
              <a:t>אינפורמטיבים</a:t>
            </a:r>
            <a:r>
              <a:rPr lang="he-IL" dirty="0"/>
              <a:t> לגמרי על לימודי הביולוגיה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26</a:t>
            </a:fld>
            <a:endParaRPr lang="he-IL"/>
          </a:p>
        </p:txBody>
      </p:sp>
    </p:spTree>
    <p:extLst>
      <p:ext uri="{BB962C8B-B14F-4D97-AF65-F5344CB8AC3E}">
        <p14:creationId xmlns:p14="http://schemas.microsoft.com/office/powerpoint/2010/main" val="2754470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היכן נמצאים הנחלים המזוהמים בחיידק</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4</a:t>
            </a:fld>
            <a:endParaRPr lang="he-IL"/>
          </a:p>
        </p:txBody>
      </p:sp>
    </p:spTree>
    <p:extLst>
      <p:ext uri="{BB962C8B-B14F-4D97-AF65-F5344CB8AC3E}">
        <p14:creationId xmlns:p14="http://schemas.microsoft.com/office/powerpoint/2010/main" val="16527367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כאן כדאי להוסיף את הפעילויות המתכוננות לשנה זו הוספתי לנו </a:t>
            </a:r>
            <a:r>
              <a:rPr lang="he-IL" dirty="0" err="1"/>
              <a:t>בביהס</a:t>
            </a:r>
            <a:r>
              <a:rPr lang="he-IL" dirty="0"/>
              <a:t> עוד שקופית של יעים השנה</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34</a:t>
            </a:fld>
            <a:endParaRPr lang="he-IL"/>
          </a:p>
        </p:txBody>
      </p:sp>
    </p:spTree>
    <p:extLst>
      <p:ext uri="{BB962C8B-B14F-4D97-AF65-F5344CB8AC3E}">
        <p14:creationId xmlns:p14="http://schemas.microsoft.com/office/powerpoint/2010/main" val="1298078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אם עד עתה לא גילו התלמידים את העניין, ניתן למחוק את הכותרת ולשאול מה פשר האיור , לבקש מתלמיד שייגש ללוח ויצביע על מיקום הנחלים המזוהמים</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5</a:t>
            </a:fld>
            <a:endParaRPr lang="he-IL"/>
          </a:p>
        </p:txBody>
      </p:sp>
    </p:spTree>
    <p:extLst>
      <p:ext uri="{BB962C8B-B14F-4D97-AF65-F5344CB8AC3E}">
        <p14:creationId xmlns:p14="http://schemas.microsoft.com/office/powerpoint/2010/main" val="369949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מצד ימין של השקף האזהרה העדכנית מצד שמאל- מפת פארק הרדן לפני ההתפרצות- עם הוראה לא להיכנס למים</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6</a:t>
            </a:fld>
            <a:endParaRPr lang="he-IL"/>
          </a:p>
        </p:txBody>
      </p:sp>
    </p:spTree>
    <p:extLst>
      <p:ext uri="{BB962C8B-B14F-4D97-AF65-F5344CB8AC3E}">
        <p14:creationId xmlns:p14="http://schemas.microsoft.com/office/powerpoint/2010/main" val="21499451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צילום מעובד מחשב של חיידקי </a:t>
            </a:r>
            <a:r>
              <a:rPr lang="he-IL" dirty="0" err="1"/>
              <a:t>לפטוספירה</a:t>
            </a:r>
            <a:r>
              <a:rPr lang="he-IL" dirty="0"/>
              <a:t> הגרומים למחלת </a:t>
            </a:r>
            <a:r>
              <a:rPr lang="he-IL" dirty="0" err="1"/>
              <a:t>העכברת</a:t>
            </a:r>
            <a:endParaRPr lang="he-IL" dirty="0"/>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9</a:t>
            </a:fld>
            <a:endParaRPr lang="he-IL"/>
          </a:p>
        </p:txBody>
      </p:sp>
    </p:spTree>
    <p:extLst>
      <p:ext uri="{BB962C8B-B14F-4D97-AF65-F5344CB8AC3E}">
        <p14:creationId xmlns:p14="http://schemas.microsoft.com/office/powerpoint/2010/main" val="22178338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מאחר והכוונה היא להאיר את הבעיה הסביבתית הרי שעל המחלה עצמה לא פירטתי</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10</a:t>
            </a:fld>
            <a:endParaRPr lang="he-IL"/>
          </a:p>
        </p:txBody>
      </p:sp>
    </p:spTree>
    <p:extLst>
      <p:ext uri="{BB962C8B-B14F-4D97-AF65-F5344CB8AC3E}">
        <p14:creationId xmlns:p14="http://schemas.microsoft.com/office/powerpoint/2010/main" val="29509400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מי יכולים להעביר את המחלה</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11</a:t>
            </a:fld>
            <a:endParaRPr lang="he-IL"/>
          </a:p>
        </p:txBody>
      </p:sp>
    </p:spTree>
    <p:extLst>
      <p:ext uri="{BB962C8B-B14F-4D97-AF65-F5344CB8AC3E}">
        <p14:creationId xmlns:p14="http://schemas.microsoft.com/office/powerpoint/2010/main" val="2862625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err="1"/>
              <a:t>בשהיה</a:t>
            </a:r>
            <a:r>
              <a:rPr lang="he-IL" dirty="0"/>
              <a:t> ממושכת במים מזוהמים ההדבקה יכולה </a:t>
            </a:r>
            <a:r>
              <a:rPr lang="he-IL" dirty="0" err="1"/>
              <a:t>להעשות</a:t>
            </a:r>
            <a:r>
              <a:rPr lang="he-IL" dirty="0"/>
              <a:t> גם דרך עור שלם ולאו דווקא דרך פצעים</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12</a:t>
            </a:fld>
            <a:endParaRPr lang="he-IL"/>
          </a:p>
        </p:txBody>
      </p:sp>
    </p:spTree>
    <p:extLst>
      <p:ext uri="{BB962C8B-B14F-4D97-AF65-F5344CB8AC3E}">
        <p14:creationId xmlns:p14="http://schemas.microsoft.com/office/powerpoint/2010/main" val="3769524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r>
              <a:rPr lang="he-IL" dirty="0"/>
              <a:t>לפני ההתפרצות הנוכחית החולים במחלה היו בעיקר מדגלי בקר וצאן עובדי תברואה </a:t>
            </a:r>
            <a:r>
              <a:rPr lang="he-IL" dirty="0" err="1"/>
              <a:t>וויטרנרים</a:t>
            </a:r>
            <a:r>
              <a:rPr lang="he-IL" dirty="0"/>
              <a:t>. </a:t>
            </a:r>
          </a:p>
        </p:txBody>
      </p:sp>
      <p:sp>
        <p:nvSpPr>
          <p:cNvPr id="4" name="מציין מיקום של מספר שקופית 3"/>
          <p:cNvSpPr>
            <a:spLocks noGrp="1"/>
          </p:cNvSpPr>
          <p:nvPr>
            <p:ph type="sldNum" sz="quarter" idx="10"/>
          </p:nvPr>
        </p:nvSpPr>
        <p:spPr/>
        <p:txBody>
          <a:bodyPr/>
          <a:lstStyle/>
          <a:p>
            <a:fld id="{324D8F88-B0C2-4EB7-8C91-DA287DB88053}" type="slidenum">
              <a:rPr lang="he-IL" smtClean="0"/>
              <a:t>13</a:t>
            </a:fld>
            <a:endParaRPr lang="he-IL"/>
          </a:p>
        </p:txBody>
      </p:sp>
    </p:spTree>
    <p:extLst>
      <p:ext uri="{BB962C8B-B14F-4D97-AF65-F5344CB8AC3E}">
        <p14:creationId xmlns:p14="http://schemas.microsoft.com/office/powerpoint/2010/main" val="32103028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he-IL"/>
              <a:t>לחץ כדי לערוך סגנון כותרת של תבנית בסיס</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525959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3637321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he-IL"/>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2605430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1436418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e-IL"/>
              <a:t>ערוך סגנונות טקסט של תבנית בסיס</a:t>
            </a:r>
          </a:p>
        </p:txBody>
      </p:sp>
      <p:sp>
        <p:nvSpPr>
          <p:cNvPr id="4" name="Date Placeholder 3"/>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963604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Date Placeholder 4"/>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28815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4" name="Content Placeholder 3"/>
          <p:cNvSpPr>
            <a:spLocks noGrp="1"/>
          </p:cNvSpPr>
          <p:nvPr>
            <p:ph sz="half" idx="2"/>
          </p:nvPr>
        </p:nvSpPr>
        <p:spPr>
          <a:xfrm>
            <a:off x="839788" y="2505075"/>
            <a:ext cx="5157787"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ערוך סגנונות טקסט של תבנית בסיס</a:t>
            </a:r>
          </a:p>
        </p:txBody>
      </p:sp>
      <p:sp>
        <p:nvSpPr>
          <p:cNvPr id="6" name="Content Placeholder 5"/>
          <p:cNvSpPr>
            <a:spLocks noGrp="1"/>
          </p:cNvSpPr>
          <p:nvPr>
            <p:ph sz="quarter" idx="4"/>
          </p:nvPr>
        </p:nvSpPr>
        <p:spPr>
          <a:xfrm>
            <a:off x="6172200" y="2505075"/>
            <a:ext cx="5183188" cy="3684588"/>
          </a:xfrm>
        </p:spPr>
        <p:txBody>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7" name="Date Placeholder 6"/>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2576479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3443801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1697484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4234053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a:t>לחץ כדי לערוך סגנון כותרת של תבנית בסיס</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a:t>לחץ על הסמל כדי להוסיף תמונה</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a:t>ערוך סגנונות טקסט של תבנית בסיס</a:t>
            </a:r>
          </a:p>
        </p:txBody>
      </p:sp>
      <p:sp>
        <p:nvSpPr>
          <p:cNvPr id="5" name="Date Placeholder 4"/>
          <p:cNvSpPr>
            <a:spLocks noGrp="1"/>
          </p:cNvSpPr>
          <p:nvPr>
            <p:ph type="dt" sz="half" idx="10"/>
          </p:nvPr>
        </p:nvSpPr>
        <p:spPr/>
        <p:txBody>
          <a:bodyPr/>
          <a:lstStyle/>
          <a:p>
            <a:fld id="{CBC93EEA-A6D1-4360-9B26-0B5F52490FAD}" type="datetimeFigureOut">
              <a:rPr lang="he-IL" smtClean="0"/>
              <a:pPr/>
              <a:t>י"ד/אלול/תשע"ח</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257A216-0C6A-41F8-95FB-8E7A063152FA}" type="slidenum">
              <a:rPr lang="he-IL" smtClean="0"/>
              <a:pPr/>
              <a:t>‹#›</a:t>
            </a:fld>
            <a:endParaRPr lang="he-IL"/>
          </a:p>
        </p:txBody>
      </p:sp>
    </p:spTree>
    <p:extLst>
      <p:ext uri="{BB962C8B-B14F-4D97-AF65-F5344CB8AC3E}">
        <p14:creationId xmlns:p14="http://schemas.microsoft.com/office/powerpoint/2010/main" val="1743463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e-IL"/>
              <a:t>לחץ כדי לערוך סגנון כותרת של תבנית בסיס</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e-IL"/>
              <a:t>ערוך סגנונות טקסט של תבנית בסיס</a:t>
            </a:r>
          </a:p>
          <a:p>
            <a:pPr lvl="1"/>
            <a:r>
              <a:rPr lang="he-IL"/>
              <a:t>רמה שניה</a:t>
            </a:r>
          </a:p>
          <a:p>
            <a:pPr lvl="2"/>
            <a:r>
              <a:rPr lang="he-IL"/>
              <a:t>רמה שלישית</a:t>
            </a:r>
          </a:p>
          <a:p>
            <a:pPr lvl="3"/>
            <a:r>
              <a:rPr lang="he-IL"/>
              <a:t>רמה רביעית</a:t>
            </a:r>
          </a:p>
          <a:p>
            <a:pPr lvl="4"/>
            <a:r>
              <a:rPr lang="he-IL"/>
              <a:t>רמה חמישית</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C93EEA-A6D1-4360-9B26-0B5F52490FAD}" type="datetimeFigureOut">
              <a:rPr lang="he-IL" smtClean="0"/>
              <a:pPr/>
              <a:t>י"ד/אלול/תשע"ח</a:t>
            </a:fld>
            <a:endParaRPr lang="he-I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e-I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57A216-0C6A-41F8-95FB-8E7A063152FA}" type="slidenum">
              <a:rPr lang="he-IL" smtClean="0"/>
              <a:pPr/>
              <a:t>‹#›</a:t>
            </a:fld>
            <a:endParaRPr lang="he-IL"/>
          </a:p>
        </p:txBody>
      </p:sp>
    </p:spTree>
    <p:extLst>
      <p:ext uri="{BB962C8B-B14F-4D97-AF65-F5344CB8AC3E}">
        <p14:creationId xmlns:p14="http://schemas.microsoft.com/office/powerpoint/2010/main" val="298371895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tmp"/><Relationship Id="rId5" Type="http://schemas.openxmlformats.org/officeDocument/2006/relationships/image" Target="../media/image21.tmp"/><Relationship Id="rId4" Type="http://schemas.openxmlformats.org/officeDocument/2006/relationships/image" Target="../media/image20.tmp"/></Relationships>
</file>

<file path=ppt/slides/_rels/slide12.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8.tmp"/><Relationship Id="rId5" Type="http://schemas.openxmlformats.org/officeDocument/2006/relationships/image" Target="../media/image27.tmp"/><Relationship Id="rId4" Type="http://schemas.openxmlformats.org/officeDocument/2006/relationships/image" Target="../media/image26.tmp"/></Relationships>
</file>

<file path=ppt/slides/_rels/slide14.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tmp"/><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1.tmp"/><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tmp"/><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tmp"/><Relationship Id="rId2" Type="http://schemas.openxmlformats.org/officeDocument/2006/relationships/image" Target="../media/image35.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8.tmp"/><Relationship Id="rId3" Type="http://schemas.openxmlformats.org/officeDocument/2006/relationships/hyperlink" Target="http://israel.agrisupportonline.com/news/csv/csvread.pl?show=1611&amp;mytemplate=tp2" TargetMode="External"/><Relationship Id="rId7" Type="http://schemas.openxmlformats.org/officeDocument/2006/relationships/image" Target="../media/image37.tmp"/><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https://www.nature.com/articles/srep37744" TargetMode="External"/><Relationship Id="rId5" Type="http://schemas.openxmlformats.org/officeDocument/2006/relationships/hyperlink" Target="http://www.sviva.gov.il/InfoServices/ReservoirInfo/DocLib4/R0201-R0300/R0209.pdf" TargetMode="External"/><Relationship Id="rId4" Type="http://schemas.openxmlformats.org/officeDocument/2006/relationships/hyperlink" Target="https://davidson.weizmann.ac.il/online/sciencenews/%D7%91%D7%A8%D7%95%D7%95%D7%96%D7%A0%D7%99%D7%9D-%D7%A0%D7%92%D7%93-%D7%A1%D7%95%D7%9B%D7%A8%D7%AA"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bloogs.com/watch/feeding-bull-sharks-south-pacific-bbc-earth_GTQEy5ULiVexIeV.html" TargetMode="External"/><Relationship Id="rId5" Type="http://schemas.openxmlformats.org/officeDocument/2006/relationships/hyperlink" Target="https://www.youtube.com/watch?v=0UlnRnHWFqU" TargetMode="External"/><Relationship Id="rId4" Type="http://schemas.openxmlformats.org/officeDocument/2006/relationships/hyperlink" Target="https://ihavenotv.com/fragile-paradise-south-pacific"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3.tm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microsoft.com/office/2007/relationships/hdphoto" Target="../media/hdphoto4.wdp"/><Relationship Id="rId13" Type="http://schemas.microsoft.com/office/2007/relationships/hdphoto" Target="../media/hdphoto6.wdp"/><Relationship Id="rId3" Type="http://schemas.microsoft.com/office/2007/relationships/hdphoto" Target="../media/hdphoto2.wdp"/><Relationship Id="rId7" Type="http://schemas.openxmlformats.org/officeDocument/2006/relationships/image" Target="../media/image49.png"/><Relationship Id="rId12" Type="http://schemas.openxmlformats.org/officeDocument/2006/relationships/image" Target="../media/image52.png"/><Relationship Id="rId2" Type="http://schemas.openxmlformats.org/officeDocument/2006/relationships/image" Target="../media/image46.png"/><Relationship Id="rId1" Type="http://schemas.openxmlformats.org/officeDocument/2006/relationships/slideLayout" Target="../slideLayouts/slideLayout2.xml"/><Relationship Id="rId6" Type="http://schemas.microsoft.com/office/2007/relationships/hdphoto" Target="../media/hdphoto3.wdp"/><Relationship Id="rId11" Type="http://schemas.openxmlformats.org/officeDocument/2006/relationships/image" Target="../media/image51.png"/><Relationship Id="rId5" Type="http://schemas.openxmlformats.org/officeDocument/2006/relationships/image" Target="../media/image48.png"/><Relationship Id="rId10" Type="http://schemas.microsoft.com/office/2007/relationships/hdphoto" Target="../media/hdphoto5.wdp"/><Relationship Id="rId4" Type="http://schemas.openxmlformats.org/officeDocument/2006/relationships/image" Target="../media/image47.png"/><Relationship Id="rId9" Type="http://schemas.openxmlformats.org/officeDocument/2006/relationships/image" Target="../media/image50.png"/></Relationships>
</file>

<file path=ppt/slides/_rels/slide3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54.png"/><Relationship Id="rId7" Type="http://schemas.openxmlformats.org/officeDocument/2006/relationships/diagramLayout" Target="../diagrams/layout1.xml"/><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2.png"/><Relationship Id="rId10" Type="http://schemas.microsoft.com/office/2007/relationships/diagramDrawing" Target="../diagrams/drawing1.xml"/><Relationship Id="rId4" Type="http://schemas.microsoft.com/office/2007/relationships/hdphoto" Target="../media/hdphoto7.wdp"/><Relationship Id="rId9" Type="http://schemas.openxmlformats.org/officeDocument/2006/relationships/diagramColors" Target="../diagrams/colors1.xml"/></Relationships>
</file>

<file path=ppt/slides/_rels/slide32.xml.rels><?xml version="1.0" encoding="UTF-8" standalone="yes"?>
<Relationships xmlns="http://schemas.openxmlformats.org/package/2006/relationships"><Relationship Id="rId2" Type="http://schemas.openxmlformats.org/officeDocument/2006/relationships/image" Target="../media/image55.tmp"/><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productplayer.cet.ac.il/ScienceCell" TargetMode="External"/><Relationship Id="rId2" Type="http://schemas.openxmlformats.org/officeDocument/2006/relationships/image" Target="../media/image56.tmp"/><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microsoft.com/office/2007/relationships/hdphoto" Target="../media/hdphoto8.wdp"/></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tmp"/><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3.tmp"/><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tmp"/><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8.xml.rels><?xml version="1.0" encoding="UTF-8" standalone="yes"?>
<Relationships xmlns="http://schemas.openxmlformats.org/package/2006/relationships"><Relationship Id="rId2" Type="http://schemas.openxmlformats.org/officeDocument/2006/relationships/image" Target="../media/image16.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07F797FA-2E37-4556-ACB0-DD32CD41C248}"/>
              </a:ext>
            </a:extLst>
          </p:cNvPr>
          <p:cNvSpPr>
            <a:spLocks noGrp="1"/>
          </p:cNvSpPr>
          <p:nvPr>
            <p:ph type="title"/>
          </p:nvPr>
        </p:nvSpPr>
        <p:spPr>
          <a:xfrm>
            <a:off x="2878037" y="1258537"/>
            <a:ext cx="6476968" cy="1576104"/>
          </a:xfrm>
        </p:spPr>
        <p:txBody>
          <a:bodyPr vert="horz" lIns="91440" tIns="45720" rIns="91440" bIns="45720" rtlCol="0" anchor="b">
            <a:normAutofit/>
          </a:bodyPr>
          <a:lstStyle/>
          <a:p>
            <a:pPr algn="ctr" rtl="0"/>
            <a:r>
              <a:rPr lang="he-IL" sz="8000" dirty="0">
                <a:solidFill>
                  <a:srgbClr val="FFFFFF"/>
                </a:solidFill>
              </a:rPr>
              <a:t>קיץ 2018</a:t>
            </a:r>
            <a:endParaRPr lang="en-US" sz="8000" kern="1200" dirty="0">
              <a:solidFill>
                <a:srgbClr val="FFFFFF"/>
              </a:solidFill>
              <a:latin typeface="+mj-lt"/>
              <a:ea typeface="+mj-ea"/>
              <a:cs typeface="+mj-cs"/>
            </a:endParaRPr>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xtBox 3">
            <a:extLst>
              <a:ext uri="{FF2B5EF4-FFF2-40B4-BE49-F238E27FC236}">
                <a16:creationId xmlns:a16="http://schemas.microsoft.com/office/drawing/2014/main" id="{B2D35F08-65C9-4519-80C2-22138ADE2675}"/>
              </a:ext>
            </a:extLst>
          </p:cNvPr>
          <p:cNvSpPr txBox="1"/>
          <p:nvPr/>
        </p:nvSpPr>
        <p:spPr>
          <a:xfrm>
            <a:off x="2506263" y="4891578"/>
            <a:ext cx="6848742" cy="707886"/>
          </a:xfrm>
          <a:prstGeom prst="rect">
            <a:avLst/>
          </a:prstGeom>
          <a:noFill/>
        </p:spPr>
        <p:txBody>
          <a:bodyPr wrap="square" rtlCol="1">
            <a:spAutoFit/>
          </a:bodyPr>
          <a:lstStyle/>
          <a:p>
            <a:pPr algn="ctr"/>
            <a:r>
              <a:rPr lang="he-IL" sz="4000" dirty="0"/>
              <a:t>נילי  גילוני </a:t>
            </a:r>
          </a:p>
        </p:txBody>
      </p:sp>
    </p:spTree>
    <p:extLst>
      <p:ext uri="{BB962C8B-B14F-4D97-AF65-F5344CB8AC3E}">
        <p14:creationId xmlns:p14="http://schemas.microsoft.com/office/powerpoint/2010/main" val="1840614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מציין מיקום תוכן 4" descr="תמונה שמכילה פותחן, כדור תה, כלי, מחבר&#10;&#10;תיאור שנוצר ברמת מהימנות גבוהה מאוד">
            <a:extLst>
              <a:ext uri="{FF2B5EF4-FFF2-40B4-BE49-F238E27FC236}">
                <a16:creationId xmlns:a16="http://schemas.microsoft.com/office/drawing/2014/main" id="{D55736C6-3019-450E-9628-A238DE8703A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3467" y="1684190"/>
            <a:ext cx="10905066" cy="3489620"/>
          </a:xfrm>
          <a:prstGeom prst="rect">
            <a:avLst/>
          </a:prstGeom>
        </p:spPr>
      </p:pic>
      <p:sp>
        <p:nvSpPr>
          <p:cNvPr id="6" name="מלבן 5">
            <a:extLst>
              <a:ext uri="{FF2B5EF4-FFF2-40B4-BE49-F238E27FC236}">
                <a16:creationId xmlns:a16="http://schemas.microsoft.com/office/drawing/2014/main" id="{A39A7AFC-3CC1-46FD-B105-D4F63280931E}"/>
              </a:ext>
            </a:extLst>
          </p:cNvPr>
          <p:cNvSpPr/>
          <p:nvPr/>
        </p:nvSpPr>
        <p:spPr>
          <a:xfrm>
            <a:off x="7635702" y="397164"/>
            <a:ext cx="3503352" cy="80696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5400" dirty="0" err="1"/>
              <a:t>לפטוספירה</a:t>
            </a:r>
            <a:endParaRPr lang="he-IL" sz="5400" dirty="0"/>
          </a:p>
        </p:txBody>
      </p:sp>
    </p:spTree>
    <p:extLst>
      <p:ext uri="{BB962C8B-B14F-4D97-AF65-F5344CB8AC3E}">
        <p14:creationId xmlns:p14="http://schemas.microsoft.com/office/powerpoint/2010/main" val="32512295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9ACC7FCB-54B1-40E6-81E8-91256E29CABB}"/>
              </a:ext>
            </a:extLst>
          </p:cNvPr>
          <p:cNvSpPr>
            <a:spLocks noGrp="1"/>
          </p:cNvSpPr>
          <p:nvPr>
            <p:ph type="title"/>
          </p:nvPr>
        </p:nvSpPr>
        <p:spPr>
          <a:xfrm>
            <a:off x="2136246" y="2648974"/>
            <a:ext cx="7505132" cy="1355750"/>
          </a:xfrm>
        </p:spPr>
        <p:txBody>
          <a:bodyPr vert="horz" lIns="91440" tIns="45720" rIns="91440" bIns="45720" rtlCol="0" anchor="b">
            <a:normAutofit/>
          </a:bodyPr>
          <a:lstStyle/>
          <a:p>
            <a:pPr algn="ctr" rtl="0"/>
            <a:r>
              <a:rPr lang="en-US" sz="5400" kern="1200" dirty="0" err="1">
                <a:solidFill>
                  <a:schemeClr val="tx1"/>
                </a:solidFill>
                <a:latin typeface="+mj-lt"/>
                <a:ea typeface="+mj-ea"/>
                <a:cs typeface="+mj-cs"/>
              </a:rPr>
              <a:t>טפיל</a:t>
            </a:r>
            <a:r>
              <a:rPr lang="en-US" sz="5400" kern="1200" dirty="0">
                <a:solidFill>
                  <a:schemeClr val="tx1"/>
                </a:solidFill>
                <a:latin typeface="+mj-lt"/>
                <a:ea typeface="+mj-ea"/>
                <a:cs typeface="+mj-cs"/>
              </a:rPr>
              <a:t>- </a:t>
            </a:r>
            <a:r>
              <a:rPr lang="en-US" sz="5400" kern="1200" dirty="0" err="1">
                <a:solidFill>
                  <a:schemeClr val="tx1"/>
                </a:solidFill>
                <a:latin typeface="+mj-lt"/>
                <a:ea typeface="+mj-ea"/>
                <a:cs typeface="+mj-cs"/>
              </a:rPr>
              <a:t>פונדקאי</a:t>
            </a:r>
            <a:endParaRPr lang="en-US" sz="5400" kern="1200" dirty="0">
              <a:solidFill>
                <a:schemeClr val="tx1"/>
              </a:solidFill>
              <a:latin typeface="+mj-lt"/>
              <a:ea typeface="+mj-ea"/>
              <a:cs typeface="+mj-cs"/>
            </a:endParaRPr>
          </a:p>
        </p:txBody>
      </p:sp>
      <p:pic>
        <p:nvPicPr>
          <p:cNvPr id="13" name="תמונה 12" descr="תמונה שמכילה דשא, חיה, קרקע, חוץ&#10;&#10;תיאור שנוצר ברמת מהימנות גבוהה מאוד">
            <a:extLst>
              <a:ext uri="{FF2B5EF4-FFF2-40B4-BE49-F238E27FC236}">
                <a16:creationId xmlns:a16="http://schemas.microsoft.com/office/drawing/2014/main" id="{9AA568F9-058A-4396-AE29-D01A3A73D2EC}"/>
              </a:ext>
            </a:extLst>
          </p:cNvPr>
          <p:cNvPicPr>
            <a:picLocks noChangeAspect="1"/>
          </p:cNvPicPr>
          <p:nvPr/>
        </p:nvPicPr>
        <p:blipFill rotWithShape="1">
          <a:blip r:embed="rId3">
            <a:extLst>
              <a:ext uri="{28A0092B-C50C-407E-A947-70E740481C1C}">
                <a14:useLocalDpi xmlns:a14="http://schemas.microsoft.com/office/drawing/2010/main" val="0"/>
              </a:ext>
            </a:extLst>
          </a:blip>
          <a:srcRect t="39906" r="1" b="26164"/>
          <a:stretch/>
        </p:blipFill>
        <p:spPr>
          <a:xfrm>
            <a:off x="3649318" y="1"/>
            <a:ext cx="8542682" cy="2130473"/>
          </a:xfrm>
          <a:custGeom>
            <a:avLst/>
            <a:gdLst>
              <a:gd name="connsiteX0" fmla="*/ 986689 w 8542682"/>
              <a:gd name="connsiteY0" fmla="*/ 0 h 2130473"/>
              <a:gd name="connsiteX1" fmla="*/ 8542682 w 8542682"/>
              <a:gd name="connsiteY1" fmla="*/ 0 h 2130473"/>
              <a:gd name="connsiteX2" fmla="*/ 8542682 w 8542682"/>
              <a:gd name="connsiteY2" fmla="*/ 2130473 h 2130473"/>
              <a:gd name="connsiteX3" fmla="*/ 0 w 8542682"/>
              <a:gd name="connsiteY3" fmla="*/ 2130473 h 2130473"/>
            </a:gdLst>
            <a:ahLst/>
            <a:cxnLst>
              <a:cxn ang="0">
                <a:pos x="connsiteX0" y="connsiteY0"/>
              </a:cxn>
              <a:cxn ang="0">
                <a:pos x="connsiteX1" y="connsiteY1"/>
              </a:cxn>
              <a:cxn ang="0">
                <a:pos x="connsiteX2" y="connsiteY2"/>
              </a:cxn>
              <a:cxn ang="0">
                <a:pos x="connsiteX3" y="connsiteY3"/>
              </a:cxn>
            </a:cxnLst>
            <a:rect l="l" t="t" r="r" b="b"/>
            <a:pathLst>
              <a:path w="8542682" h="2130473">
                <a:moveTo>
                  <a:pt x="986689" y="0"/>
                </a:moveTo>
                <a:lnTo>
                  <a:pt x="8542682" y="0"/>
                </a:lnTo>
                <a:lnTo>
                  <a:pt x="8542682" y="2130473"/>
                </a:lnTo>
                <a:lnTo>
                  <a:pt x="0" y="2130473"/>
                </a:lnTo>
                <a:close/>
              </a:path>
            </a:pathLst>
          </a:custGeom>
        </p:spPr>
      </p:pic>
      <p:pic>
        <p:nvPicPr>
          <p:cNvPr id="17" name="תמונה 16" descr="תמונה שמכילה דשא, חיה, חוץ, יונק&#10;&#10;תיאור שנוצר ברמת מהימנות גבוהה מאוד">
            <a:extLst>
              <a:ext uri="{FF2B5EF4-FFF2-40B4-BE49-F238E27FC236}">
                <a16:creationId xmlns:a16="http://schemas.microsoft.com/office/drawing/2014/main" id="{862BBFF4-F611-4FCB-B1A1-BBCB56F89545}"/>
              </a:ext>
            </a:extLst>
          </p:cNvPr>
          <p:cNvPicPr>
            <a:picLocks noChangeAspect="1"/>
          </p:cNvPicPr>
          <p:nvPr/>
        </p:nvPicPr>
        <p:blipFill rotWithShape="1">
          <a:blip r:embed="rId4">
            <a:extLst>
              <a:ext uri="{28A0092B-C50C-407E-A947-70E740481C1C}">
                <a14:useLocalDpi xmlns:a14="http://schemas.microsoft.com/office/drawing/2010/main" val="0"/>
              </a:ext>
            </a:extLst>
          </a:blip>
          <a:srcRect t="7626" r="2" b="9581"/>
          <a:stretch/>
        </p:blipFill>
        <p:spPr>
          <a:xfrm>
            <a:off x="20" y="-6955"/>
            <a:ext cx="4475120" cy="2130473"/>
          </a:xfrm>
          <a:custGeom>
            <a:avLst/>
            <a:gdLst>
              <a:gd name="connsiteX0" fmla="*/ 0 w 4475140"/>
              <a:gd name="connsiteY0" fmla="*/ 0 h 2130473"/>
              <a:gd name="connsiteX1" fmla="*/ 1074821 w 4475140"/>
              <a:gd name="connsiteY1" fmla="*/ 0 h 2130473"/>
              <a:gd name="connsiteX2" fmla="*/ 1074821 w 4475140"/>
              <a:gd name="connsiteY2" fmla="*/ 239 h 2130473"/>
              <a:gd name="connsiteX3" fmla="*/ 4475140 w 4475140"/>
              <a:gd name="connsiteY3" fmla="*/ 239 h 2130473"/>
              <a:gd name="connsiteX4" fmla="*/ 3488563 w 4475140"/>
              <a:gd name="connsiteY4" fmla="*/ 2130473 h 2130473"/>
              <a:gd name="connsiteX5" fmla="*/ 0 w 4475140"/>
              <a:gd name="connsiteY5" fmla="*/ 2130473 h 213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5140" h="2130473">
                <a:moveTo>
                  <a:pt x="0" y="0"/>
                </a:moveTo>
                <a:lnTo>
                  <a:pt x="1074821" y="0"/>
                </a:lnTo>
                <a:lnTo>
                  <a:pt x="1074821" y="239"/>
                </a:lnTo>
                <a:lnTo>
                  <a:pt x="4475140" y="239"/>
                </a:lnTo>
                <a:lnTo>
                  <a:pt x="3488563" y="2130473"/>
                </a:lnTo>
                <a:lnTo>
                  <a:pt x="0" y="2130473"/>
                </a:lnTo>
                <a:close/>
              </a:path>
            </a:pathLst>
          </a:custGeom>
        </p:spPr>
      </p:pic>
      <p:pic>
        <p:nvPicPr>
          <p:cNvPr id="11" name="תמונה 10" descr="תמונה שמכילה חיה, דשא, יונק, חוץ&#10;&#10;תיאור שנוצר ברמת מהימנות גבוהה מאוד">
            <a:extLst>
              <a:ext uri="{FF2B5EF4-FFF2-40B4-BE49-F238E27FC236}">
                <a16:creationId xmlns:a16="http://schemas.microsoft.com/office/drawing/2014/main" id="{D3E66E0A-C9A0-4185-A42F-648D81CECED4}"/>
              </a:ext>
            </a:extLst>
          </p:cNvPr>
          <p:cNvPicPr>
            <a:picLocks noChangeAspect="1"/>
          </p:cNvPicPr>
          <p:nvPr/>
        </p:nvPicPr>
        <p:blipFill rotWithShape="1">
          <a:blip r:embed="rId5">
            <a:extLst>
              <a:ext uri="{28A0092B-C50C-407E-A947-70E740481C1C}">
                <a14:useLocalDpi xmlns:a14="http://schemas.microsoft.com/office/drawing/2010/main" val="0"/>
              </a:ext>
            </a:extLst>
          </a:blip>
          <a:srcRect t="19825" r="1" b="15166"/>
          <a:stretch/>
        </p:blipFill>
        <p:spPr>
          <a:xfrm>
            <a:off x="7716860" y="4683320"/>
            <a:ext cx="4475140" cy="2174680"/>
          </a:xfrm>
          <a:custGeom>
            <a:avLst/>
            <a:gdLst>
              <a:gd name="connsiteX0" fmla="*/ 1006941 w 4475140"/>
              <a:gd name="connsiteY0" fmla="*/ 0 h 2174680"/>
              <a:gd name="connsiteX1" fmla="*/ 4475140 w 4475140"/>
              <a:gd name="connsiteY1" fmla="*/ 0 h 2174680"/>
              <a:gd name="connsiteX2" fmla="*/ 4475140 w 4475140"/>
              <a:gd name="connsiteY2" fmla="*/ 2174680 h 2174680"/>
              <a:gd name="connsiteX3" fmla="*/ 3400319 w 4475140"/>
              <a:gd name="connsiteY3" fmla="*/ 2174680 h 2174680"/>
              <a:gd name="connsiteX4" fmla="*/ 3400319 w 4475140"/>
              <a:gd name="connsiteY4" fmla="*/ 2174202 h 2174680"/>
              <a:gd name="connsiteX5" fmla="*/ 0 w 4475140"/>
              <a:gd name="connsiteY5" fmla="*/ 2174202 h 2174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5140" h="2174680">
                <a:moveTo>
                  <a:pt x="1006941" y="0"/>
                </a:moveTo>
                <a:lnTo>
                  <a:pt x="4475140" y="0"/>
                </a:lnTo>
                <a:lnTo>
                  <a:pt x="4475140" y="2174680"/>
                </a:lnTo>
                <a:lnTo>
                  <a:pt x="3400319" y="2174680"/>
                </a:lnTo>
                <a:lnTo>
                  <a:pt x="3400319" y="2174202"/>
                </a:lnTo>
                <a:lnTo>
                  <a:pt x="0" y="2174202"/>
                </a:lnTo>
                <a:close/>
              </a:path>
            </a:pathLst>
          </a:custGeom>
        </p:spPr>
      </p:pic>
      <p:pic>
        <p:nvPicPr>
          <p:cNvPr id="5" name="תמונה 4" descr="תמונה שמכילה דשא, פרה, שמים, חוץ&#10;&#10;תיאור שנוצר ברמת מהימנות גבוהה מאוד">
            <a:extLst>
              <a:ext uri="{FF2B5EF4-FFF2-40B4-BE49-F238E27FC236}">
                <a16:creationId xmlns:a16="http://schemas.microsoft.com/office/drawing/2014/main" id="{77F03FF7-6DC4-4744-8ED0-224D89C537DA}"/>
              </a:ext>
            </a:extLst>
          </p:cNvPr>
          <p:cNvPicPr>
            <a:picLocks noChangeAspect="1"/>
          </p:cNvPicPr>
          <p:nvPr/>
        </p:nvPicPr>
        <p:blipFill rotWithShape="1">
          <a:blip r:embed="rId6">
            <a:extLst>
              <a:ext uri="{28A0092B-C50C-407E-A947-70E740481C1C}">
                <a14:useLocalDpi xmlns:a14="http://schemas.microsoft.com/office/drawing/2010/main" val="0"/>
              </a:ext>
            </a:extLst>
          </a:blip>
          <a:srcRect t="10705" r="-2" b="22006"/>
          <a:stretch/>
        </p:blipFill>
        <p:spPr>
          <a:xfrm>
            <a:off x="20" y="4682839"/>
            <a:ext cx="8563356" cy="2175160"/>
          </a:xfrm>
          <a:custGeom>
            <a:avLst/>
            <a:gdLst>
              <a:gd name="connsiteX0" fmla="*/ 0 w 8563376"/>
              <a:gd name="connsiteY0" fmla="*/ 0 h 2175160"/>
              <a:gd name="connsiteX1" fmla="*/ 8563376 w 8563376"/>
              <a:gd name="connsiteY1" fmla="*/ 0 h 2175160"/>
              <a:gd name="connsiteX2" fmla="*/ 7555992 w 8563376"/>
              <a:gd name="connsiteY2" fmla="*/ 2175160 h 2175160"/>
              <a:gd name="connsiteX3" fmla="*/ 0 w 8563376"/>
              <a:gd name="connsiteY3" fmla="*/ 2175160 h 2175160"/>
            </a:gdLst>
            <a:ahLst/>
            <a:cxnLst>
              <a:cxn ang="0">
                <a:pos x="connsiteX0" y="connsiteY0"/>
              </a:cxn>
              <a:cxn ang="0">
                <a:pos x="connsiteX1" y="connsiteY1"/>
              </a:cxn>
              <a:cxn ang="0">
                <a:pos x="connsiteX2" y="connsiteY2"/>
              </a:cxn>
              <a:cxn ang="0">
                <a:pos x="connsiteX3" y="connsiteY3"/>
              </a:cxn>
            </a:cxnLst>
            <a:rect l="l" t="t" r="r" b="b"/>
            <a:pathLst>
              <a:path w="8563376" h="2175160">
                <a:moveTo>
                  <a:pt x="0" y="0"/>
                </a:moveTo>
                <a:lnTo>
                  <a:pt x="8563376" y="0"/>
                </a:lnTo>
                <a:lnTo>
                  <a:pt x="7555992" y="2175160"/>
                </a:lnTo>
                <a:lnTo>
                  <a:pt x="0" y="2175160"/>
                </a:lnTo>
                <a:close/>
              </a:path>
            </a:pathLst>
          </a:custGeom>
        </p:spPr>
      </p:pic>
    </p:spTree>
    <p:extLst>
      <p:ext uri="{BB962C8B-B14F-4D97-AF65-F5344CB8AC3E}">
        <p14:creationId xmlns:p14="http://schemas.microsoft.com/office/powerpoint/2010/main" val="24779168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מציין מיקום תוכן 4">
            <a:extLst>
              <a:ext uri="{FF2B5EF4-FFF2-40B4-BE49-F238E27FC236}">
                <a16:creationId xmlns:a16="http://schemas.microsoft.com/office/drawing/2014/main" id="{DEB74775-58A5-4EA9-B482-57DE45B80965}"/>
              </a:ext>
            </a:extLst>
          </p:cNvPr>
          <p:cNvPicPr>
            <a:picLocks noChangeAspect="1"/>
          </p:cNvPicPr>
          <p:nvPr/>
        </p:nvPicPr>
        <p:blipFill rotWithShape="1">
          <a:blip r:embed="rId3">
            <a:extLst>
              <a:ext uri="{28A0092B-C50C-407E-A947-70E740481C1C}">
                <a14:useLocalDpi xmlns:a14="http://schemas.microsoft.com/office/drawing/2010/main" val="0"/>
              </a:ext>
            </a:extLst>
          </a:blip>
          <a:srcRect t="1106" b="17450"/>
          <a:stretch/>
        </p:blipFill>
        <p:spPr>
          <a:xfrm>
            <a:off x="-1" y="10"/>
            <a:ext cx="12192001" cy="4666928"/>
          </a:xfrm>
          <a:prstGeom prst="rect">
            <a:avLst/>
          </a:prstGeom>
        </p:spPr>
      </p:pic>
      <p:pic>
        <p:nvPicPr>
          <p:cNvPr id="13" name="Picture 12">
            <a:extLst>
              <a:ext uri="{FF2B5EF4-FFF2-40B4-BE49-F238E27FC236}">
                <a16:creationId xmlns:a16="http://schemas.microsoft.com/office/drawing/2014/main" id="{EE09A529-E47C-4634-BB98-0A9526C372B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Oval 14">
            <a:extLst>
              <a:ext uri="{FF2B5EF4-FFF2-40B4-BE49-F238E27FC236}">
                <a16:creationId xmlns:a16="http://schemas.microsoft.com/office/drawing/2014/main" id="{569C1A01-6FB5-43CE-ADCC-936728ACAC0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6267" y="4388303"/>
            <a:ext cx="824089"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מציין מיקום תוכן 10">
            <a:extLst>
              <a:ext uri="{FF2B5EF4-FFF2-40B4-BE49-F238E27FC236}">
                <a16:creationId xmlns:a16="http://schemas.microsoft.com/office/drawing/2014/main" id="{E28C7A75-E594-4164-BCC0-AB4242F856A4}"/>
              </a:ext>
            </a:extLst>
          </p:cNvPr>
          <p:cNvSpPr>
            <a:spLocks noGrp="1"/>
          </p:cNvSpPr>
          <p:nvPr>
            <p:ph idx="1"/>
          </p:nvPr>
        </p:nvSpPr>
        <p:spPr>
          <a:xfrm>
            <a:off x="1035906" y="4388303"/>
            <a:ext cx="10515600" cy="1894895"/>
          </a:xfrm>
        </p:spPr>
        <p:txBody>
          <a:bodyPr>
            <a:normAutofit lnSpcReduction="10000"/>
          </a:bodyPr>
          <a:lstStyle/>
          <a:p>
            <a:pPr marL="0" indent="0">
              <a:buNone/>
            </a:pPr>
            <a:r>
              <a:rPr lang="he-IL" dirty="0">
                <a:solidFill>
                  <a:schemeClr val="accent3">
                    <a:lumMod val="75000"/>
                  </a:schemeClr>
                </a:solidFill>
              </a:rPr>
              <a:t>חשיפה למים המזוהמים בחיידק או לאדמה מזוהמת. </a:t>
            </a:r>
          </a:p>
          <a:p>
            <a:pPr marL="0" indent="0">
              <a:buNone/>
            </a:pPr>
            <a:r>
              <a:rPr lang="he-IL" dirty="0">
                <a:solidFill>
                  <a:schemeClr val="accent3">
                    <a:lumMod val="75000"/>
                  </a:schemeClr>
                </a:solidFill>
              </a:rPr>
              <a:t>בעיקר דרך חתכים ונגעים בעור וכן דרך הריריות והעיניים </a:t>
            </a:r>
          </a:p>
          <a:p>
            <a:pPr marL="0" indent="0">
              <a:buNone/>
            </a:pPr>
            <a:r>
              <a:rPr lang="he-IL" dirty="0">
                <a:solidFill>
                  <a:schemeClr val="accent3">
                    <a:lumMod val="75000"/>
                  </a:schemeClr>
                </a:solidFill>
              </a:rPr>
              <a:t>בעקבות בליעת מים מזוהמים. </a:t>
            </a:r>
          </a:p>
          <a:p>
            <a:pPr marL="0" indent="0">
              <a:buNone/>
            </a:pPr>
            <a:r>
              <a:rPr lang="he-IL" dirty="0">
                <a:solidFill>
                  <a:schemeClr val="accent3">
                    <a:lumMod val="75000"/>
                  </a:schemeClr>
                </a:solidFill>
              </a:rPr>
              <a:t>לעיתים נדירות תיתכן הדבקה גם ממזון שמכרסמים זיהמו אותו.</a:t>
            </a:r>
          </a:p>
        </p:txBody>
      </p:sp>
    </p:spTree>
    <p:extLst>
      <p:ext uri="{BB962C8B-B14F-4D97-AF65-F5344CB8AC3E}">
        <p14:creationId xmlns:p14="http://schemas.microsoft.com/office/powerpoint/2010/main" val="1548549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928F64C6-FE22-4FC1-A763-DFCC514811B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708357" y="3509963"/>
            <a:ext cx="7092215"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כותרת 1">
            <a:extLst>
              <a:ext uri="{FF2B5EF4-FFF2-40B4-BE49-F238E27FC236}">
                <a16:creationId xmlns:a16="http://schemas.microsoft.com/office/drawing/2014/main" id="{EAD37712-29AC-4C30-B111-BC5D487454A1}"/>
              </a:ext>
            </a:extLst>
          </p:cNvPr>
          <p:cNvSpPr>
            <a:spLocks noGrp="1"/>
          </p:cNvSpPr>
          <p:nvPr>
            <p:ph type="title"/>
          </p:nvPr>
        </p:nvSpPr>
        <p:spPr>
          <a:xfrm>
            <a:off x="5021821" y="3812954"/>
            <a:ext cx="6465287" cy="1516014"/>
          </a:xfrm>
        </p:spPr>
        <p:txBody>
          <a:bodyPr vert="horz" lIns="91440" tIns="45720" rIns="91440" bIns="45720" rtlCol="0" anchor="b">
            <a:normAutofit/>
          </a:bodyPr>
          <a:lstStyle/>
          <a:p>
            <a:pPr rtl="0"/>
            <a:r>
              <a:rPr lang="en-US" sz="4800" b="1" kern="1200">
                <a:solidFill>
                  <a:srgbClr val="FFFFFF"/>
                </a:solidFill>
                <a:latin typeface="+mj-lt"/>
                <a:ea typeface="+mj-ea"/>
                <a:cs typeface="+mj-cs"/>
              </a:rPr>
              <a:t>בסיכון להדבקה</a:t>
            </a:r>
          </a:p>
        </p:txBody>
      </p:sp>
      <p:pic>
        <p:nvPicPr>
          <p:cNvPr id="21" name="תמונה 20" descr="תמונה שמכילה כבשה, חוץ, חיה, דשא&#10;&#10;תיאור שנוצר ברמת מהימנות גבוהה מאוד">
            <a:extLst>
              <a:ext uri="{FF2B5EF4-FFF2-40B4-BE49-F238E27FC236}">
                <a16:creationId xmlns:a16="http://schemas.microsoft.com/office/drawing/2014/main" id="{1E9EDCB8-0058-46F5-8096-448B239AC5A7}"/>
              </a:ext>
            </a:extLst>
          </p:cNvPr>
          <p:cNvPicPr>
            <a:picLocks noChangeAspect="1"/>
          </p:cNvPicPr>
          <p:nvPr/>
        </p:nvPicPr>
        <p:blipFill rotWithShape="1">
          <a:blip r:embed="rId3">
            <a:extLst>
              <a:ext uri="{28A0092B-C50C-407E-A947-70E740481C1C}">
                <a14:useLocalDpi xmlns:a14="http://schemas.microsoft.com/office/drawing/2010/main" val="0"/>
              </a:ext>
            </a:extLst>
          </a:blip>
          <a:srcRect r="18048" b="3"/>
          <a:stretch/>
        </p:blipFill>
        <p:spPr>
          <a:xfrm>
            <a:off x="317635" y="321733"/>
            <a:ext cx="4151681" cy="3026834"/>
          </a:xfrm>
          <a:prstGeom prst="rect">
            <a:avLst/>
          </a:prstGeom>
        </p:spPr>
      </p:pic>
      <p:pic>
        <p:nvPicPr>
          <p:cNvPr id="13" name="תמונה 12" descr="תמונה שמכילה קרקע, חוץ, אדם&#10;&#10;תיאור שנוצר ברמת מהימנות גבוהה מאוד">
            <a:extLst>
              <a:ext uri="{FF2B5EF4-FFF2-40B4-BE49-F238E27FC236}">
                <a16:creationId xmlns:a16="http://schemas.microsoft.com/office/drawing/2014/main" id="{183127D6-04B7-42A0-879F-7178910AD8AD}"/>
              </a:ext>
            </a:extLst>
          </p:cNvPr>
          <p:cNvPicPr>
            <a:picLocks noChangeAspect="1"/>
          </p:cNvPicPr>
          <p:nvPr/>
        </p:nvPicPr>
        <p:blipFill rotWithShape="1">
          <a:blip r:embed="rId4">
            <a:extLst>
              <a:ext uri="{28A0092B-C50C-407E-A947-70E740481C1C}">
                <a14:useLocalDpi xmlns:a14="http://schemas.microsoft.com/office/drawing/2010/main" val="0"/>
              </a:ext>
            </a:extLst>
          </a:blip>
          <a:srcRect l="9894" r="2" b="2"/>
          <a:stretch/>
        </p:blipFill>
        <p:spPr>
          <a:xfrm>
            <a:off x="4638955" y="321733"/>
            <a:ext cx="3539976" cy="2985818"/>
          </a:xfrm>
          <a:prstGeom prst="rect">
            <a:avLst/>
          </a:prstGeom>
        </p:spPr>
      </p:pic>
      <p:pic>
        <p:nvPicPr>
          <p:cNvPr id="9" name="תמונה 8" descr="תמונה שמכילה כלב, אדם, מקורה, ישיבה&#10;&#10;תיאור שנוצר ברמת מהימנות גבוהה מאוד">
            <a:extLst>
              <a:ext uri="{FF2B5EF4-FFF2-40B4-BE49-F238E27FC236}">
                <a16:creationId xmlns:a16="http://schemas.microsoft.com/office/drawing/2014/main" id="{CC5340F2-6C89-460C-90C3-75D603CB660C}"/>
              </a:ext>
            </a:extLst>
          </p:cNvPr>
          <p:cNvPicPr>
            <a:picLocks noChangeAspect="1"/>
          </p:cNvPicPr>
          <p:nvPr/>
        </p:nvPicPr>
        <p:blipFill rotWithShape="1">
          <a:blip r:embed="rId5">
            <a:extLst>
              <a:ext uri="{28A0092B-C50C-407E-A947-70E740481C1C}">
                <a14:useLocalDpi xmlns:a14="http://schemas.microsoft.com/office/drawing/2010/main" val="0"/>
              </a:ext>
            </a:extLst>
          </a:blip>
          <a:srcRect l="120" r="22318" b="-2"/>
          <a:stretch/>
        </p:blipFill>
        <p:spPr>
          <a:xfrm>
            <a:off x="8348570" y="321734"/>
            <a:ext cx="3535590" cy="2985818"/>
          </a:xfrm>
          <a:prstGeom prst="rect">
            <a:avLst/>
          </a:prstGeom>
        </p:spPr>
      </p:pic>
      <p:cxnSp>
        <p:nvCxnSpPr>
          <p:cNvPr id="28" name="Straight Connector 27">
            <a:extLst>
              <a:ext uri="{FF2B5EF4-FFF2-40B4-BE49-F238E27FC236}">
                <a16:creationId xmlns:a16="http://schemas.microsoft.com/office/drawing/2014/main" id="{5C34627B-48E6-4F4D-B843-97717A86B49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8287" y="5443086"/>
            <a:ext cx="64008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7" name="תמונה 16" descr="תמונה שמכילה מקורה, פרה&#10;&#10;תיאור שנוצר ברמת מהימנות גבוהה מאוד">
            <a:extLst>
              <a:ext uri="{FF2B5EF4-FFF2-40B4-BE49-F238E27FC236}">
                <a16:creationId xmlns:a16="http://schemas.microsoft.com/office/drawing/2014/main" id="{5615270F-DAD1-401C-8FAA-A89E35CCCDE9}"/>
              </a:ext>
            </a:extLst>
          </p:cNvPr>
          <p:cNvPicPr>
            <a:picLocks noChangeAspect="1"/>
          </p:cNvPicPr>
          <p:nvPr/>
        </p:nvPicPr>
        <p:blipFill rotWithShape="1">
          <a:blip r:embed="rId6">
            <a:extLst>
              <a:ext uri="{28A0092B-C50C-407E-A947-70E740481C1C}">
                <a14:useLocalDpi xmlns:a14="http://schemas.microsoft.com/office/drawing/2010/main" val="0"/>
              </a:ext>
            </a:extLst>
          </a:blip>
          <a:srcRect l="264" r="21391" b="3"/>
          <a:stretch/>
        </p:blipFill>
        <p:spPr>
          <a:xfrm>
            <a:off x="317635" y="3509433"/>
            <a:ext cx="4160452" cy="3026833"/>
          </a:xfrm>
          <a:prstGeom prst="rect">
            <a:avLst/>
          </a:prstGeom>
        </p:spPr>
      </p:pic>
    </p:spTree>
    <p:extLst>
      <p:ext uri="{BB962C8B-B14F-4D97-AF65-F5344CB8AC3E}">
        <p14:creationId xmlns:p14="http://schemas.microsoft.com/office/powerpoint/2010/main" val="689276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מציין מיקום תוכן 4">
            <a:extLst>
              <a:ext uri="{FF2B5EF4-FFF2-40B4-BE49-F238E27FC236}">
                <a16:creationId xmlns:a16="http://schemas.microsoft.com/office/drawing/2014/main" id="{9A0DD195-BFBF-400C-A962-C6EC61531608}"/>
              </a:ext>
            </a:extLst>
          </p:cNvPr>
          <p:cNvPicPr>
            <a:picLocks noChangeAspect="1"/>
          </p:cNvPicPr>
          <p:nvPr/>
        </p:nvPicPr>
        <p:blipFill rotWithShape="1">
          <a:blip r:embed="rId3">
            <a:extLst>
              <a:ext uri="{28A0092B-C50C-407E-A947-70E740481C1C}">
                <a14:useLocalDpi xmlns:a14="http://schemas.microsoft.com/office/drawing/2010/main" val="0"/>
              </a:ext>
            </a:extLst>
          </a:blip>
          <a:srcRect t="2839" b="38721"/>
          <a:stretch/>
        </p:blipFill>
        <p:spPr>
          <a:xfrm>
            <a:off x="-1" y="10"/>
            <a:ext cx="12192001" cy="4666928"/>
          </a:xfrm>
          <a:prstGeom prst="rect">
            <a:avLst/>
          </a:prstGeom>
        </p:spPr>
      </p:pic>
      <p:pic>
        <p:nvPicPr>
          <p:cNvPr id="13" name="Picture 12">
            <a:extLst>
              <a:ext uri="{FF2B5EF4-FFF2-40B4-BE49-F238E27FC236}">
                <a16:creationId xmlns:a16="http://schemas.microsoft.com/office/drawing/2014/main" id="{EE09A529-E47C-4634-BB98-0A9526C372B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Oval 14">
            <a:extLst>
              <a:ext uri="{FF2B5EF4-FFF2-40B4-BE49-F238E27FC236}">
                <a16:creationId xmlns:a16="http://schemas.microsoft.com/office/drawing/2014/main" id="{569C1A01-6FB5-43CE-ADCC-936728ACAC0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6267" y="4388303"/>
            <a:ext cx="824089"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52EF9CA1-E30B-4C3C-BC6D-A7CB3C7FD8DC}"/>
              </a:ext>
            </a:extLst>
          </p:cNvPr>
          <p:cNvSpPr>
            <a:spLocks noGrp="1"/>
          </p:cNvSpPr>
          <p:nvPr>
            <p:ph type="title"/>
          </p:nvPr>
        </p:nvSpPr>
        <p:spPr>
          <a:xfrm>
            <a:off x="1225853" y="3911972"/>
            <a:ext cx="9509880" cy="1509931"/>
          </a:xfrm>
        </p:spPr>
        <p:txBody>
          <a:bodyPr>
            <a:normAutofit/>
          </a:bodyPr>
          <a:lstStyle/>
          <a:p>
            <a:pPr algn="r"/>
            <a:r>
              <a:rPr lang="he-IL" sz="5400" dirty="0">
                <a:solidFill>
                  <a:schemeClr val="accent3">
                    <a:lumMod val="75000"/>
                  </a:schemeClr>
                </a:solidFill>
              </a:rPr>
              <a:t>הסיבות להתפרצות המחלה בקיץ 2018? </a:t>
            </a:r>
          </a:p>
        </p:txBody>
      </p:sp>
    </p:spTree>
    <p:extLst>
      <p:ext uri="{BB962C8B-B14F-4D97-AF65-F5344CB8AC3E}">
        <p14:creationId xmlns:p14="http://schemas.microsoft.com/office/powerpoint/2010/main" val="2819758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3962611-DFD5-4092-AAFD-559E3DFCE2C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5488" y="0"/>
            <a:ext cx="10910292" cy="6858000"/>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AC42001B-94D8-460D-BA05-CFEBD7E71192}"/>
              </a:ext>
            </a:extLst>
          </p:cNvPr>
          <p:cNvSpPr>
            <a:spLocks noGrp="1"/>
          </p:cNvSpPr>
          <p:nvPr>
            <p:ph type="title"/>
          </p:nvPr>
        </p:nvSpPr>
        <p:spPr>
          <a:xfrm>
            <a:off x="2464899" y="1541859"/>
            <a:ext cx="6931469" cy="1803508"/>
          </a:xfrm>
        </p:spPr>
        <p:txBody>
          <a:bodyPr vert="horz" lIns="91440" tIns="45720" rIns="91440" bIns="45720" rtlCol="0" anchor="b">
            <a:normAutofit/>
          </a:bodyPr>
          <a:lstStyle/>
          <a:p>
            <a:pPr algn="ctr" rtl="0"/>
            <a:r>
              <a:rPr lang="en-US" sz="6000" kern="1200" dirty="0" err="1">
                <a:solidFill>
                  <a:srgbClr val="FFFFFF"/>
                </a:solidFill>
                <a:latin typeface="+mj-lt"/>
                <a:ea typeface="+mj-ea"/>
                <a:cs typeface="+mj-cs"/>
              </a:rPr>
              <a:t>השערות</a:t>
            </a:r>
            <a:r>
              <a:rPr lang="en-US" sz="6000" kern="1200" dirty="0">
                <a:solidFill>
                  <a:srgbClr val="FFFFFF"/>
                </a:solidFill>
                <a:latin typeface="+mj-lt"/>
                <a:ea typeface="+mj-ea"/>
                <a:cs typeface="+mj-cs"/>
              </a:rPr>
              <a:t> </a:t>
            </a:r>
            <a:r>
              <a:rPr lang="en-US" sz="6000" kern="1200" dirty="0" err="1">
                <a:solidFill>
                  <a:srgbClr val="FFFFFF"/>
                </a:solidFill>
                <a:latin typeface="+mj-lt"/>
                <a:ea typeface="+mj-ea"/>
                <a:cs typeface="+mj-cs"/>
              </a:rPr>
              <a:t>או</a:t>
            </a:r>
            <a:r>
              <a:rPr lang="en-US" sz="6000" kern="1200" dirty="0">
                <a:solidFill>
                  <a:srgbClr val="FFFFFF"/>
                </a:solidFill>
                <a:latin typeface="+mj-lt"/>
                <a:ea typeface="+mj-ea"/>
                <a:cs typeface="+mj-cs"/>
              </a:rPr>
              <a:t> </a:t>
            </a:r>
            <a:r>
              <a:rPr lang="en-US" sz="6000" kern="1200" dirty="0" err="1">
                <a:solidFill>
                  <a:srgbClr val="FFFFFF"/>
                </a:solidFill>
                <a:latin typeface="+mj-lt"/>
                <a:ea typeface="+mj-ea"/>
                <a:cs typeface="+mj-cs"/>
              </a:rPr>
              <a:t>עובדות</a:t>
            </a:r>
            <a:r>
              <a:rPr lang="en-US" sz="6000" kern="1200" dirty="0">
                <a:solidFill>
                  <a:srgbClr val="FFFFFF"/>
                </a:solidFill>
                <a:latin typeface="+mj-lt"/>
                <a:ea typeface="+mj-ea"/>
                <a:cs typeface="+mj-cs"/>
              </a:rPr>
              <a:t> </a:t>
            </a:r>
          </a:p>
        </p:txBody>
      </p:sp>
      <p:sp>
        <p:nvSpPr>
          <p:cNvPr id="3" name="מציין מיקום תוכן 2">
            <a:extLst>
              <a:ext uri="{FF2B5EF4-FFF2-40B4-BE49-F238E27FC236}">
                <a16:creationId xmlns:a16="http://schemas.microsoft.com/office/drawing/2014/main" id="{E13B892C-83A9-4870-95A0-E3C786A7E578}"/>
              </a:ext>
            </a:extLst>
          </p:cNvPr>
          <p:cNvSpPr>
            <a:spLocks noGrp="1"/>
          </p:cNvSpPr>
          <p:nvPr>
            <p:ph idx="1"/>
          </p:nvPr>
        </p:nvSpPr>
        <p:spPr>
          <a:xfrm>
            <a:off x="2788890" y="3512634"/>
            <a:ext cx="6105194" cy="1241423"/>
          </a:xfrm>
        </p:spPr>
        <p:txBody>
          <a:bodyPr vert="horz" lIns="91440" tIns="45720" rIns="91440" bIns="45720" rtlCol="0">
            <a:normAutofit fontScale="92500" lnSpcReduction="10000"/>
          </a:bodyPr>
          <a:lstStyle/>
          <a:p>
            <a:pPr marL="0" indent="0" algn="ctr" rtl="0">
              <a:buNone/>
            </a:pPr>
            <a:r>
              <a:rPr lang="en-US" sz="9600" b="1" kern="1200" dirty="0">
                <a:solidFill>
                  <a:srgbClr val="FFFFFF"/>
                </a:solidFill>
                <a:latin typeface="+mn-lt"/>
                <a:ea typeface="+mn-ea"/>
                <a:cs typeface="+mn-cs"/>
              </a:rPr>
              <a:t>?</a:t>
            </a:r>
          </a:p>
        </p:txBody>
      </p:sp>
      <p:pic>
        <p:nvPicPr>
          <p:cNvPr id="10" name="Picture 9">
            <a:extLst>
              <a:ext uri="{FF2B5EF4-FFF2-40B4-BE49-F238E27FC236}">
                <a16:creationId xmlns:a16="http://schemas.microsoft.com/office/drawing/2014/main" id="{2270F1FA-0425-408F-9861-80BF5AFB27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217518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מציין מיקום תוכן 4" descr="תמונה שמכילה דשא, חוץ, שמים, עדר&#10;&#10;תיאור שנוצר ברמת מהימנות גבוהה מאוד">
            <a:extLst>
              <a:ext uri="{FF2B5EF4-FFF2-40B4-BE49-F238E27FC236}">
                <a16:creationId xmlns:a16="http://schemas.microsoft.com/office/drawing/2014/main" id="{C59AD5F2-1C49-480A-9774-2BF218ACD536}"/>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8965" b="6765"/>
          <a:stretch/>
        </p:blipFill>
        <p:spPr>
          <a:xfrm>
            <a:off x="20" y="10"/>
            <a:ext cx="12191980" cy="6857990"/>
          </a:xfrm>
          <a:prstGeom prst="rect">
            <a:avLst/>
          </a:prstGeom>
        </p:spPr>
      </p:pic>
    </p:spTree>
    <p:extLst>
      <p:ext uri="{BB962C8B-B14F-4D97-AF65-F5344CB8AC3E}">
        <p14:creationId xmlns:p14="http://schemas.microsoft.com/office/powerpoint/2010/main" val="26709097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 name="מציין מיקום תוכן 8">
            <a:extLst>
              <a:ext uri="{FF2B5EF4-FFF2-40B4-BE49-F238E27FC236}">
                <a16:creationId xmlns:a16="http://schemas.microsoft.com/office/drawing/2014/main" id="{76A09856-49E6-4D3A-B7D0-C88C364B72F7}"/>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036" b="4500"/>
          <a:stretch/>
        </p:blipFill>
        <p:spPr>
          <a:xfrm>
            <a:off x="20" y="10"/>
            <a:ext cx="12191980" cy="6857990"/>
          </a:xfrm>
          <a:prstGeom prst="rect">
            <a:avLst/>
          </a:prstGeom>
        </p:spPr>
      </p:pic>
      <p:sp>
        <p:nvSpPr>
          <p:cNvPr id="14" name="Rectangle 13">
            <a:extLst>
              <a:ext uri="{FF2B5EF4-FFF2-40B4-BE49-F238E27FC236}">
                <a16:creationId xmlns:a16="http://schemas.microsoft.com/office/drawing/2014/main"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6A91ADA1-D27F-42AC-8033-CFCE7EC42F3A}"/>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rtl="0"/>
            <a:r>
              <a:rPr lang="he-IL" sz="3600" dirty="0">
                <a:solidFill>
                  <a:srgbClr val="FFFFFF"/>
                </a:solidFill>
                <a:latin typeface="arial" panose="020B0604020202020204" pitchFamily="34" charset="0"/>
              </a:rPr>
              <a:t>חזיר בר – מין מתפרץ </a:t>
            </a:r>
            <a:r>
              <a:rPr lang="he-IL" sz="3600" dirty="0">
                <a:solidFill>
                  <a:srgbClr val="FFFFFF"/>
                </a:solidFill>
                <a:latin typeface="Arial" panose="020B0604020202020204" pitchFamily="34" charset="0"/>
              </a:rPr>
              <a:t>(צילום: עזרא חדד)</a:t>
            </a:r>
            <a:endParaRPr lang="en-US" sz="3600" dirty="0">
              <a:solidFill>
                <a:schemeClr val="tx1">
                  <a:lumMod val="85000"/>
                  <a:lumOff val="15000"/>
                </a:schemeClr>
              </a:solidFill>
            </a:endParaRPr>
          </a:p>
        </p:txBody>
      </p:sp>
      <p:cxnSp>
        <p:nvCxnSpPr>
          <p:cNvPr id="16" name="Straight Connector 15">
            <a:extLst>
              <a:ext uri="{FF2B5EF4-FFF2-40B4-BE49-F238E27FC236}">
                <a16:creationId xmlns:a16="http://schemas.microsoft.com/office/drawing/2014/main"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7071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מציין מיקום תוכן 4" descr="תמונה שמכילה חיה, דשא, חוץ, מים&#10;&#10;תיאור שנוצר ברמת מהימנות גבוהה מאוד">
            <a:extLst>
              <a:ext uri="{FF2B5EF4-FFF2-40B4-BE49-F238E27FC236}">
                <a16:creationId xmlns:a16="http://schemas.microsoft.com/office/drawing/2014/main" id="{03112212-97E6-48A8-BA39-AB227C4A2A80}"/>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6452" b="12026"/>
          <a:stretch/>
        </p:blipFill>
        <p:spPr>
          <a:xfrm>
            <a:off x="20" y="0"/>
            <a:ext cx="12191980" cy="6857990"/>
          </a:xfrm>
          <a:prstGeom prst="rect">
            <a:avLst/>
          </a:prstGeom>
        </p:spPr>
      </p:pic>
      <p:sp>
        <p:nvSpPr>
          <p:cNvPr id="23" name="Freeform 12">
            <a:extLst>
              <a:ext uri="{FF2B5EF4-FFF2-40B4-BE49-F238E27FC236}">
                <a16:creationId xmlns:a16="http://schemas.microsoft.com/office/drawing/2014/main" id="{522A94E1-AEBD-4286-BFF8-0711E4CD3E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622650" y="5181600"/>
            <a:ext cx="9165010" cy="1174750"/>
          </a:xfrm>
          <a:custGeom>
            <a:avLst/>
            <a:gdLst>
              <a:gd name="connsiteX0" fmla="*/ 0 w 9165010"/>
              <a:gd name="connsiteY0" fmla="*/ 1073384 h 1073384"/>
              <a:gd name="connsiteX1" fmla="*/ 9165010 w 9165010"/>
              <a:gd name="connsiteY1" fmla="*/ 1073384 h 1073384"/>
              <a:gd name="connsiteX2" fmla="*/ 9165010 w 9165010"/>
              <a:gd name="connsiteY2" fmla="*/ 266817 h 1073384"/>
              <a:gd name="connsiteX3" fmla="*/ 4757604 w 9165010"/>
              <a:gd name="connsiteY3" fmla="*/ 266817 h 1073384"/>
              <a:gd name="connsiteX4" fmla="*/ 4582505 w 9165010"/>
              <a:gd name="connsiteY4" fmla="*/ 0 h 1073384"/>
              <a:gd name="connsiteX5" fmla="*/ 4407407 w 9165010"/>
              <a:gd name="connsiteY5" fmla="*/ 266817 h 1073384"/>
              <a:gd name="connsiteX6" fmla="*/ 0 w 9165010"/>
              <a:gd name="connsiteY6" fmla="*/ 266817 h 1073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5010" h="1073384">
                <a:moveTo>
                  <a:pt x="0" y="1073384"/>
                </a:moveTo>
                <a:lnTo>
                  <a:pt x="9165010" y="1073384"/>
                </a:lnTo>
                <a:lnTo>
                  <a:pt x="9165010" y="266817"/>
                </a:lnTo>
                <a:lnTo>
                  <a:pt x="4757604" y="266817"/>
                </a:lnTo>
                <a:lnTo>
                  <a:pt x="4582505" y="0"/>
                </a:lnTo>
                <a:lnTo>
                  <a:pt x="4407407" y="266817"/>
                </a:lnTo>
                <a:lnTo>
                  <a:pt x="0" y="266817"/>
                </a:lnTo>
                <a:close/>
              </a:path>
            </a:pathLst>
          </a:custGeom>
          <a:solidFill>
            <a:srgbClr val="40404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E092E230-D3B8-410F-9A7B-E20B620E6C9F}"/>
              </a:ext>
            </a:extLst>
          </p:cNvPr>
          <p:cNvSpPr>
            <a:spLocks noGrp="1"/>
          </p:cNvSpPr>
          <p:nvPr>
            <p:ph type="title"/>
          </p:nvPr>
        </p:nvSpPr>
        <p:spPr>
          <a:xfrm>
            <a:off x="1771650" y="5254391"/>
            <a:ext cx="8867012" cy="774934"/>
          </a:xfrm>
          <a:noFill/>
        </p:spPr>
        <p:txBody>
          <a:bodyPr vert="horz" lIns="91440" tIns="45720" rIns="91440" bIns="45720" rtlCol="0" anchor="ctr">
            <a:normAutofit/>
          </a:bodyPr>
          <a:lstStyle/>
          <a:p>
            <a:pPr algn="ctr"/>
            <a:r>
              <a:rPr lang="en-US" sz="4000" dirty="0" err="1">
                <a:solidFill>
                  <a:srgbClr val="FFFFFF"/>
                </a:solidFill>
              </a:rPr>
              <a:t>צילום</a:t>
            </a:r>
            <a:r>
              <a:rPr lang="en-US" sz="4000" dirty="0">
                <a:solidFill>
                  <a:srgbClr val="FFFFFF"/>
                </a:solidFill>
              </a:rPr>
              <a:t>: </a:t>
            </a:r>
            <a:r>
              <a:rPr lang="en-US" sz="4000" dirty="0" err="1">
                <a:solidFill>
                  <a:srgbClr val="FFFFFF"/>
                </a:solidFill>
              </a:rPr>
              <a:t>עזרא</a:t>
            </a:r>
            <a:r>
              <a:rPr lang="en-US" sz="4000" dirty="0">
                <a:solidFill>
                  <a:srgbClr val="FFFFFF"/>
                </a:solidFill>
              </a:rPr>
              <a:t> </a:t>
            </a:r>
            <a:r>
              <a:rPr lang="en-US" sz="4000" dirty="0" err="1">
                <a:solidFill>
                  <a:srgbClr val="FFFFFF"/>
                </a:solidFill>
              </a:rPr>
              <a:t>חדד</a:t>
            </a:r>
            <a:endParaRPr lang="en-US" sz="4000" dirty="0">
              <a:solidFill>
                <a:srgbClr val="FFFFFF"/>
              </a:solidFill>
            </a:endParaRPr>
          </a:p>
        </p:txBody>
      </p:sp>
    </p:spTree>
    <p:extLst>
      <p:ext uri="{BB962C8B-B14F-4D97-AF65-F5344CB8AC3E}">
        <p14:creationId xmlns:p14="http://schemas.microsoft.com/office/powerpoint/2010/main" val="41238418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מציין מיקום תוכן 4" descr="תמונה שמכילה חוץ, קרקע, רוק, עץ&#10;&#10;תיאור שנוצר ברמת מהימנות גבוהה מאוד">
            <a:extLst>
              <a:ext uri="{FF2B5EF4-FFF2-40B4-BE49-F238E27FC236}">
                <a16:creationId xmlns:a16="http://schemas.microsoft.com/office/drawing/2014/main" id="{CF97C2A0-832C-4D7C-94BC-F138B5637F72}"/>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442"/>
          <a:stretch/>
        </p:blipFill>
        <p:spPr>
          <a:xfrm>
            <a:off x="20" y="10"/>
            <a:ext cx="12191980" cy="6857990"/>
          </a:xfrm>
          <a:prstGeom prst="rect">
            <a:avLst/>
          </a:prstGeom>
        </p:spPr>
      </p:pic>
      <p:sp>
        <p:nvSpPr>
          <p:cNvPr id="10" name="Down Arrow 7">
            <a:extLst>
              <a:ext uri="{FF2B5EF4-FFF2-40B4-BE49-F238E27FC236}">
                <a16:creationId xmlns:a16="http://schemas.microsoft.com/office/drawing/2014/main" id="{B547373F-AF2E-4907-B442-9F902B387F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0100" y="-4763"/>
            <a:ext cx="3333749" cy="3338514"/>
          </a:xfrm>
          <a:prstGeom prst="downArrow">
            <a:avLst>
              <a:gd name="adj1" fmla="val 100000"/>
              <a:gd name="adj2" fmla="val 26890"/>
            </a:avLst>
          </a:prstGeom>
          <a:solidFill>
            <a:schemeClr val="tx1">
              <a:lumMod val="85000"/>
              <a:lumOff val="15000"/>
            </a:schemeClr>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94C3DC8A-5AC4-443B-92EE-0814C887CC30}"/>
              </a:ext>
            </a:extLst>
          </p:cNvPr>
          <p:cNvSpPr>
            <a:spLocks noGrp="1"/>
          </p:cNvSpPr>
          <p:nvPr>
            <p:ph type="title"/>
          </p:nvPr>
        </p:nvSpPr>
        <p:spPr>
          <a:xfrm>
            <a:off x="1028700" y="190501"/>
            <a:ext cx="2886075" cy="2486024"/>
          </a:xfrm>
          <a:noFill/>
        </p:spPr>
        <p:txBody>
          <a:bodyPr vert="horz" lIns="91440" tIns="45720" rIns="91440" bIns="45720" rtlCol="0" anchor="ctr">
            <a:normAutofit/>
          </a:bodyPr>
          <a:lstStyle/>
          <a:p>
            <a:pPr algn="ctr" rtl="0"/>
            <a:r>
              <a:rPr lang="he-IL" sz="3600" dirty="0">
                <a:solidFill>
                  <a:schemeClr val="bg1"/>
                </a:solidFill>
              </a:rPr>
              <a:t>בצורת בתל דן</a:t>
            </a:r>
            <a:br>
              <a:rPr lang="he-IL" sz="3600" dirty="0">
                <a:solidFill>
                  <a:schemeClr val="bg1"/>
                </a:solidFill>
              </a:rPr>
            </a:br>
            <a:r>
              <a:rPr lang="he-IL" sz="3600" dirty="0">
                <a:solidFill>
                  <a:schemeClr val="bg1"/>
                </a:solidFill>
              </a:rPr>
              <a:t>(12/2017)</a:t>
            </a:r>
            <a:endParaRPr lang="en-US" sz="3600" dirty="0">
              <a:solidFill>
                <a:schemeClr val="bg1"/>
              </a:solidFill>
            </a:endParaRPr>
          </a:p>
        </p:txBody>
      </p:sp>
    </p:spTree>
    <p:extLst>
      <p:ext uri="{BB962C8B-B14F-4D97-AF65-F5344CB8AC3E}">
        <p14:creationId xmlns:p14="http://schemas.microsoft.com/office/powerpoint/2010/main" val="211804062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כותרת 1">
            <a:extLst>
              <a:ext uri="{FF2B5EF4-FFF2-40B4-BE49-F238E27FC236}">
                <a16:creationId xmlns:a16="http://schemas.microsoft.com/office/drawing/2014/main" id="{BA988CC5-311E-4A28-8FEC-695F682382CC}"/>
              </a:ext>
            </a:extLst>
          </p:cNvPr>
          <p:cNvSpPr>
            <a:spLocks noGrp="1"/>
          </p:cNvSpPr>
          <p:nvPr>
            <p:ph type="title"/>
          </p:nvPr>
        </p:nvSpPr>
        <p:spPr>
          <a:xfrm>
            <a:off x="1179226" y="826680"/>
            <a:ext cx="9833548" cy="1325563"/>
          </a:xfrm>
        </p:spPr>
        <p:txBody>
          <a:bodyPr>
            <a:normAutofit/>
          </a:bodyPr>
          <a:lstStyle/>
          <a:p>
            <a:pPr algn="ctr"/>
            <a:r>
              <a:rPr lang="he-IL" sz="4000" dirty="0">
                <a:solidFill>
                  <a:srgbClr val="FFFFFF"/>
                </a:solidFill>
              </a:rPr>
              <a:t>הצעה למערך שיעור לפתיחת שנה</a:t>
            </a:r>
          </a:p>
        </p:txBody>
      </p:sp>
      <p:sp>
        <p:nvSpPr>
          <p:cNvPr id="3" name="מציין מיקום תוכן 2">
            <a:extLst>
              <a:ext uri="{FF2B5EF4-FFF2-40B4-BE49-F238E27FC236}">
                <a16:creationId xmlns:a16="http://schemas.microsoft.com/office/drawing/2014/main" id="{28B1DA2D-2AC1-4A79-A325-B25C97C0B5C9}"/>
              </a:ext>
            </a:extLst>
          </p:cNvPr>
          <p:cNvSpPr>
            <a:spLocks noGrp="1"/>
          </p:cNvSpPr>
          <p:nvPr>
            <p:ph idx="1"/>
          </p:nvPr>
        </p:nvSpPr>
        <p:spPr>
          <a:xfrm>
            <a:off x="1179226" y="2512291"/>
            <a:ext cx="9833548" cy="4119417"/>
          </a:xfrm>
        </p:spPr>
        <p:txBody>
          <a:bodyPr>
            <a:normAutofit/>
          </a:bodyPr>
          <a:lstStyle/>
          <a:p>
            <a:pPr marL="0" indent="0">
              <a:lnSpc>
                <a:spcPct val="200000"/>
              </a:lnSpc>
              <a:buNone/>
            </a:pPr>
            <a:r>
              <a:rPr lang="he-IL" sz="2000" dirty="0">
                <a:solidFill>
                  <a:srgbClr val="000000"/>
                </a:solidFill>
              </a:rPr>
              <a:t>התפרצות מחלת </a:t>
            </a:r>
            <a:r>
              <a:rPr lang="he-IL" sz="2000" dirty="0" err="1">
                <a:solidFill>
                  <a:srgbClr val="000000"/>
                </a:solidFill>
              </a:rPr>
              <a:t>העכברת</a:t>
            </a:r>
            <a:r>
              <a:rPr lang="he-IL" sz="2000" dirty="0">
                <a:solidFill>
                  <a:srgbClr val="000000"/>
                </a:solidFill>
              </a:rPr>
              <a:t> בנחלי הצפון מעלה שאלות חשובות בקשר להתנהלות אזרחי המדינה ובעיקר רשויות המדינה בטיפול בערכי טבע שלה עצמה. כמורה לביולוגיה חשבתי לפתוח את שנת הלימודים הנוכחית, ללא קשר לנושא הנלמד, בתיאור המקרה והעלאת מודעות התלמידים </a:t>
            </a:r>
            <a:r>
              <a:rPr lang="he-IL" sz="2000" dirty="0" err="1">
                <a:solidFill>
                  <a:srgbClr val="000000"/>
                </a:solidFill>
              </a:rPr>
              <a:t>לבעיותיות</a:t>
            </a:r>
            <a:r>
              <a:rPr lang="he-IL" sz="2000" dirty="0">
                <a:solidFill>
                  <a:srgbClr val="000000"/>
                </a:solidFill>
              </a:rPr>
              <a:t> בהתנהלות שאינה מתחשבת במורכבות הסביבה. </a:t>
            </a:r>
          </a:p>
          <a:p>
            <a:pPr marL="0" indent="0">
              <a:lnSpc>
                <a:spcPct val="200000"/>
              </a:lnSpc>
              <a:buNone/>
            </a:pPr>
            <a:r>
              <a:rPr lang="he-IL" sz="2000" dirty="0">
                <a:solidFill>
                  <a:srgbClr val="000000"/>
                </a:solidFill>
              </a:rPr>
              <a:t>מתחת לכל שקף כתבתי מספר הערות / שאלות לדיון.</a:t>
            </a:r>
          </a:p>
          <a:p>
            <a:pPr marL="0" indent="0">
              <a:lnSpc>
                <a:spcPct val="200000"/>
              </a:lnSpc>
              <a:buNone/>
            </a:pPr>
            <a:r>
              <a:rPr lang="he-IL" sz="2000" dirty="0">
                <a:solidFill>
                  <a:srgbClr val="000000"/>
                </a:solidFill>
              </a:rPr>
              <a:t>בברכת שנה טובה ופורייה לכולם.</a:t>
            </a:r>
          </a:p>
        </p:txBody>
      </p:sp>
    </p:spTree>
    <p:extLst>
      <p:ext uri="{BB962C8B-B14F-4D97-AF65-F5344CB8AC3E}">
        <p14:creationId xmlns:p14="http://schemas.microsoft.com/office/powerpoint/2010/main" val="26250780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4BF98336-EF93-4DA8-8DE2-D7995B04E006}"/>
              </a:ext>
            </a:extLst>
          </p:cNvPr>
          <p:cNvSpPr>
            <a:spLocks noGrp="1"/>
          </p:cNvSpPr>
          <p:nvPr>
            <p:ph type="title"/>
          </p:nvPr>
        </p:nvSpPr>
        <p:spPr/>
        <p:txBody>
          <a:bodyPr/>
          <a:lstStyle/>
          <a:p>
            <a:pPr algn="ctr"/>
            <a:r>
              <a:rPr lang="he-IL" dirty="0"/>
              <a:t>פתרונות?</a:t>
            </a:r>
          </a:p>
        </p:txBody>
      </p:sp>
    </p:spTree>
    <p:extLst>
      <p:ext uri="{BB962C8B-B14F-4D97-AF65-F5344CB8AC3E}">
        <p14:creationId xmlns:p14="http://schemas.microsoft.com/office/powerpoint/2010/main" val="13218142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מציין מיקום תוכן 4" descr="תמונה שמכילה עץ, חוץ, מים, רוק&#10;&#10;תיאור שנוצר ברמת מהימנות גבוהה מאוד">
            <a:extLst>
              <a:ext uri="{FF2B5EF4-FFF2-40B4-BE49-F238E27FC236}">
                <a16:creationId xmlns:a16="http://schemas.microsoft.com/office/drawing/2014/main" id="{AC6E4C53-CF35-49D5-A051-DDC1E15B7F2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4997" b="10097"/>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BB1288B2-9B50-4999-A806-680072BF67BA}"/>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rtl="0"/>
            <a:r>
              <a:rPr lang="he-IL" sz="3600" dirty="0">
                <a:solidFill>
                  <a:schemeClr val="tx1">
                    <a:lumMod val="85000"/>
                    <a:lumOff val="15000"/>
                  </a:schemeClr>
                </a:solidFill>
              </a:rPr>
              <a:t>השבת מים</a:t>
            </a:r>
            <a:endParaRPr lang="en-US" sz="3600" dirty="0">
              <a:solidFill>
                <a:schemeClr val="tx1">
                  <a:lumMod val="85000"/>
                  <a:lumOff val="15000"/>
                </a:schemeClr>
              </a:solidFill>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0876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A9F529C3-C941-49FD-8C67-82F134F64B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0586029-32A0-47E5-9AEC-AE3ABA6B94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מציין מיקום תוכן 4" descr="תמונה שמכילה דשא, חוץ, פרה, חיה&#10;&#10;תיאור שנוצר ברמת מהימנות גבוהה מאוד">
            <a:extLst>
              <a:ext uri="{FF2B5EF4-FFF2-40B4-BE49-F238E27FC236}">
                <a16:creationId xmlns:a16="http://schemas.microsoft.com/office/drawing/2014/main" id="{A0A8DF63-C938-444F-91F1-8F75795A7E4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4037" r="-2" b="-2"/>
          <a:stretch/>
        </p:blipFill>
        <p:spPr>
          <a:xfrm>
            <a:off x="643467" y="1581928"/>
            <a:ext cx="5294716" cy="3694141"/>
          </a:xfrm>
          <a:prstGeom prst="rect">
            <a:avLst/>
          </a:prstGeom>
        </p:spPr>
      </p:pic>
      <p:cxnSp>
        <p:nvCxnSpPr>
          <p:cNvPr id="23" name="Straight Connector 22">
            <a:extLst>
              <a:ext uri="{FF2B5EF4-FFF2-40B4-BE49-F238E27FC236}">
                <a16:creationId xmlns:a16="http://schemas.microsoft.com/office/drawing/2014/main" id="{8C730EAB-A532-4295-A302-FB4B90DB9F5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7" name="תמונה 6" descr="תמונה שמכילה שמים, פרה, חוץ, חיה&#10;&#10;תיאור שנוצר ברמת מהימנות גבוהה מאוד">
            <a:extLst>
              <a:ext uri="{FF2B5EF4-FFF2-40B4-BE49-F238E27FC236}">
                <a16:creationId xmlns:a16="http://schemas.microsoft.com/office/drawing/2014/main" id="{775EDC06-F770-42E6-BD62-F52DAFFAD1E0}"/>
              </a:ext>
            </a:extLst>
          </p:cNvPr>
          <p:cNvPicPr>
            <a:picLocks noChangeAspect="1"/>
          </p:cNvPicPr>
          <p:nvPr/>
        </p:nvPicPr>
        <p:blipFill rotWithShape="1">
          <a:blip r:embed="rId3">
            <a:extLst>
              <a:ext uri="{28A0092B-C50C-407E-A947-70E740481C1C}">
                <a14:useLocalDpi xmlns:a14="http://schemas.microsoft.com/office/drawing/2010/main" val="0"/>
              </a:ext>
            </a:extLst>
          </a:blip>
          <a:srcRect t="6363"/>
          <a:stretch/>
        </p:blipFill>
        <p:spPr>
          <a:xfrm>
            <a:off x="6253817" y="1582215"/>
            <a:ext cx="5294715" cy="3693570"/>
          </a:xfrm>
          <a:prstGeom prst="rect">
            <a:avLst/>
          </a:prstGeom>
        </p:spPr>
      </p:pic>
    </p:spTree>
    <p:extLst>
      <p:ext uri="{BB962C8B-B14F-4D97-AF65-F5344CB8AC3E}">
        <p14:creationId xmlns:p14="http://schemas.microsoft.com/office/powerpoint/2010/main" val="36149704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a:extLst>
              <a:ext uri="{FF2B5EF4-FFF2-40B4-BE49-F238E27FC236}">
                <a16:creationId xmlns:a16="http://schemas.microsoft.com/office/drawing/2014/main" id="{B2350238-CAAE-4738-A837-B49F911D1FCC}"/>
              </a:ext>
            </a:extLst>
          </p:cNvPr>
          <p:cNvSpPr>
            <a:spLocks noGrp="1"/>
          </p:cNvSpPr>
          <p:nvPr>
            <p:ph idx="1"/>
          </p:nvPr>
        </p:nvSpPr>
        <p:spPr>
          <a:xfrm>
            <a:off x="8456828" y="1150190"/>
            <a:ext cx="1671415" cy="447556"/>
          </a:xfrm>
        </p:spPr>
        <p:txBody>
          <a:bodyPr>
            <a:normAutofit lnSpcReduction="10000"/>
          </a:bodyPr>
          <a:lstStyle/>
          <a:p>
            <a:r>
              <a:rPr lang="he-IL" dirty="0">
                <a:hlinkClick r:id="rId3"/>
              </a:rPr>
              <a:t>המאמר</a:t>
            </a:r>
            <a:r>
              <a:rPr lang="he-IL" dirty="0">
                <a:hlinkClick r:id="rId4"/>
              </a:rPr>
              <a:t> </a:t>
            </a:r>
            <a:endParaRPr lang="he-IL" dirty="0"/>
          </a:p>
        </p:txBody>
      </p:sp>
      <p:sp>
        <p:nvSpPr>
          <p:cNvPr id="9" name="TextBox 8">
            <a:extLst>
              <a:ext uri="{FF2B5EF4-FFF2-40B4-BE49-F238E27FC236}">
                <a16:creationId xmlns:a16="http://schemas.microsoft.com/office/drawing/2014/main" id="{9A6112A1-26CF-4AC3-9922-44DFCB001CFF}"/>
              </a:ext>
            </a:extLst>
          </p:cNvPr>
          <p:cNvSpPr txBox="1"/>
          <p:nvPr/>
        </p:nvSpPr>
        <p:spPr>
          <a:xfrm>
            <a:off x="2428148" y="999025"/>
            <a:ext cx="1515780" cy="523220"/>
          </a:xfrm>
          <a:prstGeom prst="rect">
            <a:avLst/>
          </a:prstGeom>
          <a:noFill/>
        </p:spPr>
        <p:txBody>
          <a:bodyPr wrap="square" rtlCol="1">
            <a:spAutoFit/>
          </a:bodyPr>
          <a:lstStyle/>
          <a:p>
            <a:pPr algn="ctr"/>
            <a:r>
              <a:rPr lang="he-IL" sz="2800" dirty="0">
                <a:solidFill>
                  <a:srgbClr val="FFC000"/>
                </a:solidFill>
                <a:hlinkClick r:id="rId5"/>
              </a:rPr>
              <a:t>המאמר</a:t>
            </a:r>
            <a:r>
              <a:rPr lang="he-IL" sz="2800" dirty="0">
                <a:solidFill>
                  <a:srgbClr val="FFC000"/>
                </a:solidFill>
                <a:hlinkClick r:id="rId6"/>
              </a:rPr>
              <a:t> </a:t>
            </a:r>
            <a:endParaRPr lang="he-IL" sz="2800" dirty="0">
              <a:solidFill>
                <a:srgbClr val="FFC000"/>
              </a:solidFill>
            </a:endParaRPr>
          </a:p>
        </p:txBody>
      </p:sp>
      <p:pic>
        <p:nvPicPr>
          <p:cNvPr id="4" name="תמונה 3" descr="תמונה שמכילה צילום מסך&#10;&#10;תיאור שנוצר ברמת מהימנות גבוהה מאוד">
            <a:extLst>
              <a:ext uri="{FF2B5EF4-FFF2-40B4-BE49-F238E27FC236}">
                <a16:creationId xmlns:a16="http://schemas.microsoft.com/office/drawing/2014/main" id="{55A2ADD2-DB54-460D-891D-63EF9FA54F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6292" y="1818619"/>
            <a:ext cx="5023680" cy="4243184"/>
          </a:xfrm>
          <a:prstGeom prst="rect">
            <a:avLst/>
          </a:prstGeom>
        </p:spPr>
      </p:pic>
      <p:pic>
        <p:nvPicPr>
          <p:cNvPr id="6" name="תמונה 5" descr="תמונה שמכילה צילום מסך&#10;&#10;תיאור שנוצר ברמת מהימנות גבוהה מאוד">
            <a:extLst>
              <a:ext uri="{FF2B5EF4-FFF2-40B4-BE49-F238E27FC236}">
                <a16:creationId xmlns:a16="http://schemas.microsoft.com/office/drawing/2014/main" id="{8D30E991-F20B-4A7D-9950-F0CCF8D1F7E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2030" y="1818619"/>
            <a:ext cx="5023680" cy="4243184"/>
          </a:xfrm>
          <a:prstGeom prst="rect">
            <a:avLst/>
          </a:prstGeom>
        </p:spPr>
      </p:pic>
      <p:sp>
        <p:nvSpPr>
          <p:cNvPr id="10" name="מלבן 9">
            <a:extLst>
              <a:ext uri="{FF2B5EF4-FFF2-40B4-BE49-F238E27FC236}">
                <a16:creationId xmlns:a16="http://schemas.microsoft.com/office/drawing/2014/main" id="{758B7604-7816-487C-8A19-CFB319604D64}"/>
              </a:ext>
            </a:extLst>
          </p:cNvPr>
          <p:cNvSpPr/>
          <p:nvPr/>
        </p:nvSpPr>
        <p:spPr>
          <a:xfrm>
            <a:off x="3629891" y="193964"/>
            <a:ext cx="5643418" cy="7353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4800" dirty="0"/>
              <a:t>מה ההבדלים? </a:t>
            </a:r>
          </a:p>
        </p:txBody>
      </p:sp>
    </p:spTree>
    <p:extLst>
      <p:ext uri="{BB962C8B-B14F-4D97-AF65-F5344CB8AC3E}">
        <p14:creationId xmlns:p14="http://schemas.microsoft.com/office/powerpoint/2010/main" val="3283692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3" cstate="print"/>
          <a:stretch>
            <a:fillRect/>
          </a:stretch>
        </p:blipFill>
        <p:spPr>
          <a:xfrm>
            <a:off x="1682468" y="870490"/>
            <a:ext cx="8996072" cy="5276046"/>
          </a:xfrm>
          <a:prstGeom prst="rect">
            <a:avLst/>
          </a:prstGeom>
        </p:spPr>
      </p:pic>
    </p:spTree>
    <p:extLst>
      <p:ext uri="{BB962C8B-B14F-4D97-AF65-F5344CB8AC3E}">
        <p14:creationId xmlns:p14="http://schemas.microsoft.com/office/powerpoint/2010/main" val="14209960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51DFE5-F63D-4BE0-BDA9-E3EB88F01AA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9">
            <a:extLst>
              <a:ext uri="{FF2B5EF4-FFF2-40B4-BE49-F238E27FC236}">
                <a16:creationId xmlns:a16="http://schemas.microsoft.com/office/drawing/2014/main" id="{3AA16612-ACD2-4A16-8F2B-4514FD6BF28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כותרת 1">
            <a:extLst>
              <a:ext uri="{FF2B5EF4-FFF2-40B4-BE49-F238E27FC236}">
                <a16:creationId xmlns:a16="http://schemas.microsoft.com/office/drawing/2014/main" id="{E5D32EE1-B9E5-4362-823D-9824EE641B51}"/>
              </a:ext>
            </a:extLst>
          </p:cNvPr>
          <p:cNvSpPr>
            <a:spLocks noGrp="1"/>
          </p:cNvSpPr>
          <p:nvPr>
            <p:ph type="title"/>
          </p:nvPr>
        </p:nvSpPr>
        <p:spPr>
          <a:xfrm>
            <a:off x="1179226" y="826680"/>
            <a:ext cx="9833548" cy="1325563"/>
          </a:xfrm>
        </p:spPr>
        <p:txBody>
          <a:bodyPr>
            <a:normAutofit/>
          </a:bodyPr>
          <a:lstStyle/>
          <a:p>
            <a:pPr algn="ctr"/>
            <a:r>
              <a:rPr lang="he-IL" sz="4000">
                <a:solidFill>
                  <a:srgbClr val="FFFFFF"/>
                </a:solidFill>
              </a:rPr>
              <a:t>אגו הופך לאקו –</a:t>
            </a:r>
            <a:r>
              <a:rPr lang="en-US" sz="4000">
                <a:solidFill>
                  <a:srgbClr val="FFFFFF"/>
                </a:solidFill>
              </a:rPr>
              <a:t>(WIN WIN )</a:t>
            </a:r>
            <a:r>
              <a:rPr lang="he-IL" sz="4000">
                <a:solidFill>
                  <a:srgbClr val="FFFFFF"/>
                </a:solidFill>
              </a:rPr>
              <a:t> רווח לכל</a:t>
            </a:r>
          </a:p>
        </p:txBody>
      </p:sp>
      <p:sp>
        <p:nvSpPr>
          <p:cNvPr id="15" name="מציין מיקום תוכן 2">
            <a:extLst>
              <a:ext uri="{FF2B5EF4-FFF2-40B4-BE49-F238E27FC236}">
                <a16:creationId xmlns:a16="http://schemas.microsoft.com/office/drawing/2014/main" id="{14B0ADA0-55D6-4567-B564-875382C76032}"/>
              </a:ext>
            </a:extLst>
          </p:cNvPr>
          <p:cNvSpPr>
            <a:spLocks noGrp="1"/>
          </p:cNvSpPr>
          <p:nvPr>
            <p:ph idx="1"/>
          </p:nvPr>
        </p:nvSpPr>
        <p:spPr>
          <a:xfrm>
            <a:off x="1179226" y="3092970"/>
            <a:ext cx="9833548" cy="2693976"/>
          </a:xfrm>
        </p:spPr>
        <p:txBody>
          <a:bodyPr>
            <a:normAutofit/>
          </a:bodyPr>
          <a:lstStyle/>
          <a:p>
            <a:r>
              <a:rPr lang="he-IL" sz="2000" dirty="0">
                <a:solidFill>
                  <a:srgbClr val="000000"/>
                </a:solidFill>
              </a:rPr>
              <a:t>ב 2009 צילמו </a:t>
            </a:r>
            <a:r>
              <a:rPr lang="en-US" sz="2000" dirty="0">
                <a:solidFill>
                  <a:srgbClr val="000000"/>
                </a:solidFill>
              </a:rPr>
              <a:t>BBC</a:t>
            </a:r>
            <a:r>
              <a:rPr lang="he-IL" sz="2000" dirty="0">
                <a:solidFill>
                  <a:srgbClr val="000000"/>
                </a:solidFill>
              </a:rPr>
              <a:t> סדרת סרטי טבע על האוקיינוס השקט, נקראת- </a:t>
            </a:r>
            <a:r>
              <a:rPr lang="en-US" sz="2000" b="1" dirty="0">
                <a:solidFill>
                  <a:srgbClr val="000000"/>
                </a:solidFill>
              </a:rPr>
              <a:t>South Pacific </a:t>
            </a:r>
          </a:p>
          <a:p>
            <a:r>
              <a:rPr lang="he-IL" sz="2000" dirty="0">
                <a:solidFill>
                  <a:srgbClr val="000000"/>
                </a:solidFill>
              </a:rPr>
              <a:t> שני הסרטונים נלקחו מפרק הנקרא – </a:t>
            </a:r>
            <a:r>
              <a:rPr lang="en-US" sz="2000" dirty="0">
                <a:solidFill>
                  <a:srgbClr val="000000"/>
                </a:solidFill>
                <a:hlinkClick r:id="rId4"/>
              </a:rPr>
              <a:t>fragile paradise</a:t>
            </a:r>
            <a:endParaRPr lang="en-US" sz="2000" dirty="0">
              <a:solidFill>
                <a:srgbClr val="000000"/>
              </a:solidFill>
            </a:endParaRPr>
          </a:p>
          <a:p>
            <a:r>
              <a:rPr lang="he-IL" sz="2000" dirty="0">
                <a:solidFill>
                  <a:srgbClr val="000000"/>
                </a:solidFill>
              </a:rPr>
              <a:t>קישור </a:t>
            </a:r>
            <a:r>
              <a:rPr lang="he-IL" sz="2000" dirty="0">
                <a:solidFill>
                  <a:srgbClr val="000000"/>
                </a:solidFill>
                <a:hlinkClick r:id="rId5"/>
              </a:rPr>
              <a:t>לסרטון אחד- </a:t>
            </a:r>
            <a:r>
              <a:rPr lang="he-IL" sz="2000" dirty="0">
                <a:solidFill>
                  <a:srgbClr val="000000"/>
                </a:solidFill>
              </a:rPr>
              <a:t>שיקום שונית אלמוגים.  </a:t>
            </a:r>
          </a:p>
          <a:p>
            <a:r>
              <a:rPr lang="he-IL" sz="2000" dirty="0">
                <a:solidFill>
                  <a:srgbClr val="000000"/>
                </a:solidFill>
              </a:rPr>
              <a:t>קישור </a:t>
            </a:r>
            <a:r>
              <a:rPr lang="he-IL" sz="2000" dirty="0">
                <a:solidFill>
                  <a:srgbClr val="000000"/>
                </a:solidFill>
                <a:hlinkClick r:id="rId6"/>
              </a:rPr>
              <a:t>לסרטון שני </a:t>
            </a:r>
            <a:r>
              <a:rPr lang="he-IL" sz="2000" dirty="0">
                <a:solidFill>
                  <a:srgbClr val="000000"/>
                </a:solidFill>
              </a:rPr>
              <a:t>- תיירות צלילה עם כרישים במקום ציד הוביל לשיקום שונית אלמוגים ושגשוגה. כל תושבי המקום כולל בני האדם יצאו נשכרים.   </a:t>
            </a:r>
          </a:p>
        </p:txBody>
      </p:sp>
    </p:spTree>
    <p:extLst>
      <p:ext uri="{BB962C8B-B14F-4D97-AF65-F5344CB8AC3E}">
        <p14:creationId xmlns:p14="http://schemas.microsoft.com/office/powerpoint/2010/main" val="31121443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מציין מיקום תוכן 3" descr="גזירת מסך"/>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29975" y="493781"/>
            <a:ext cx="11313660" cy="5636698"/>
          </a:xfrm>
        </p:spPr>
      </p:pic>
    </p:spTree>
    <p:extLst>
      <p:ext uri="{BB962C8B-B14F-4D97-AF65-F5344CB8AC3E}">
        <p14:creationId xmlns:p14="http://schemas.microsoft.com/office/powerpoint/2010/main" val="29796655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accent1"/>
          </a:solidFill>
          <a:effectLst/>
        </p:spPr>
      </p:sp>
      <p:pic>
        <p:nvPicPr>
          <p:cNvPr id="6" name="מציין מיקום תוכן 5" descr="גזירת מסך"/>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9639"/>
          <a:stretch/>
        </p:blipFill>
        <p:spPr>
          <a:xfrm>
            <a:off x="20" y="10"/>
            <a:ext cx="12191980" cy="4571990"/>
          </a:xfrm>
          <a:prstGeom prst="rect">
            <a:avLst/>
          </a:prstGeom>
        </p:spPr>
      </p:pic>
      <p:cxnSp>
        <p:nvCxnSpPr>
          <p:cNvPr id="14" name="Straight Connector 13"/>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386843" y="5264106"/>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52650" y="5004048"/>
            <a:ext cx="7834193" cy="1264588"/>
          </a:xfrm>
          <a:prstGeom prst="rect">
            <a:avLst/>
          </a:prstGeom>
        </p:spPr>
        <p:txBody>
          <a:bodyPr vert="horz" lIns="91440" tIns="45720" rIns="91440" bIns="45720" rtlCol="0" anchor="ctr">
            <a:normAutofit/>
          </a:bodyPr>
          <a:lstStyle/>
          <a:p>
            <a:pPr algn="r" defTabSz="914400">
              <a:lnSpc>
                <a:spcPct val="90000"/>
              </a:lnSpc>
              <a:spcBef>
                <a:spcPct val="0"/>
              </a:spcBef>
              <a:spcAft>
                <a:spcPts val="600"/>
              </a:spcAft>
            </a:pPr>
            <a:r>
              <a:rPr lang="he-IL" sz="6000" dirty="0">
                <a:solidFill>
                  <a:srgbClr val="FFFFFF"/>
                </a:solidFill>
                <a:latin typeface="+mj-lt"/>
                <a:ea typeface="+mj-ea"/>
                <a:cs typeface="+mj-cs"/>
              </a:rPr>
              <a:t>שלוש יחידות עיוניות</a:t>
            </a:r>
            <a:endParaRPr lang="en-US" sz="6000" dirty="0">
              <a:solidFill>
                <a:srgbClr val="FFFFFF"/>
              </a:solidFill>
              <a:latin typeface="+mj-lt"/>
              <a:ea typeface="+mj-ea"/>
              <a:cs typeface="+mj-cs"/>
            </a:endParaRPr>
          </a:p>
        </p:txBody>
      </p:sp>
    </p:spTree>
    <p:extLst>
      <p:ext uri="{BB962C8B-B14F-4D97-AF65-F5344CB8AC3E}">
        <p14:creationId xmlns:p14="http://schemas.microsoft.com/office/powerpoint/2010/main" val="3039396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12" name="Rectangle 11"/>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708357" y="3509963"/>
            <a:ext cx="7092215" cy="2967839"/>
          </a:xfrm>
          <a:prstGeom prst="rect">
            <a:avLst/>
          </a:prstGeom>
          <a:solidFill>
            <a:schemeClr val="tx1">
              <a:alpha val="15000"/>
            </a:schemeClr>
          </a:solidFill>
          <a:ln w="127000" cap="sq" cmpd="thinThick">
            <a:solidFill>
              <a:schemeClr val="tx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38287" y="5443086"/>
            <a:ext cx="6400800"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מציין מיקום תוכן 3"/>
          <p:cNvPicPr>
            <a:picLocks noGrp="1" noChangeAspect="1"/>
          </p:cNvPicPr>
          <p:nvPr>
            <p:ph idx="1"/>
          </p:nvPr>
        </p:nvPicPr>
        <p:blipFill rotWithShape="1">
          <a:blip r:embed="rId2" cstate="print"/>
          <a:srcRect l="7892" r="54283"/>
          <a:stretch/>
        </p:blipFill>
        <p:spPr>
          <a:xfrm>
            <a:off x="317635" y="321733"/>
            <a:ext cx="4160452" cy="6214534"/>
          </a:xfrm>
          <a:prstGeom prst="rect">
            <a:avLst/>
          </a:prstGeom>
        </p:spPr>
      </p:pic>
      <p:pic>
        <p:nvPicPr>
          <p:cNvPr id="5" name="תמונה 4"/>
          <p:cNvPicPr>
            <a:picLocks noChangeAspect="1"/>
          </p:cNvPicPr>
          <p:nvPr/>
        </p:nvPicPr>
        <p:blipFill rotWithShape="1">
          <a:blip r:embed="rId3" cstate="print"/>
          <a:srcRect t="2499" r="2" b="2"/>
          <a:stretch/>
        </p:blipFill>
        <p:spPr>
          <a:xfrm>
            <a:off x="4654296" y="299363"/>
            <a:ext cx="7217085" cy="3008188"/>
          </a:xfrm>
          <a:prstGeom prst="rect">
            <a:avLst/>
          </a:prstGeom>
        </p:spPr>
      </p:pic>
      <p:sp>
        <p:nvSpPr>
          <p:cNvPr id="2" name="כותרת 1"/>
          <p:cNvSpPr>
            <a:spLocks noGrp="1"/>
          </p:cNvSpPr>
          <p:nvPr>
            <p:ph type="title"/>
          </p:nvPr>
        </p:nvSpPr>
        <p:spPr>
          <a:xfrm>
            <a:off x="5021821" y="3812954"/>
            <a:ext cx="6465287" cy="1516014"/>
          </a:xfrm>
        </p:spPr>
        <p:txBody>
          <a:bodyPr vert="horz" lIns="91440" tIns="45720" rIns="91440" bIns="45720" rtlCol="0" anchor="b">
            <a:normAutofit/>
          </a:bodyPr>
          <a:lstStyle/>
          <a:p>
            <a:pPr algn="ctr" rtl="0"/>
            <a:r>
              <a:rPr lang="he-IL" sz="4800" dirty="0">
                <a:cs typeface="+mn-cs"/>
              </a:rPr>
              <a:t>נושאי העמקה: </a:t>
            </a:r>
            <a:r>
              <a:rPr lang="en-US" sz="4800" dirty="0" err="1">
                <a:cs typeface="+mn-cs"/>
              </a:rPr>
              <a:t>הנדסה</a:t>
            </a:r>
            <a:r>
              <a:rPr lang="en-US" sz="4800" dirty="0">
                <a:cs typeface="+mn-cs"/>
              </a:rPr>
              <a:t> </a:t>
            </a:r>
            <a:r>
              <a:rPr lang="en-US" sz="4800" dirty="0" err="1">
                <a:cs typeface="+mn-cs"/>
              </a:rPr>
              <a:t>גנטית</a:t>
            </a:r>
            <a:r>
              <a:rPr lang="en-US" sz="4800" dirty="0">
                <a:cs typeface="+mn-cs"/>
              </a:rPr>
              <a:t> </a:t>
            </a:r>
            <a:r>
              <a:rPr lang="en-US" sz="4800" dirty="0" err="1">
                <a:cs typeface="+mn-cs"/>
              </a:rPr>
              <a:t>ובקרת</a:t>
            </a:r>
            <a:r>
              <a:rPr lang="en-US" sz="4800" dirty="0">
                <a:cs typeface="+mn-cs"/>
              </a:rPr>
              <a:t> </a:t>
            </a:r>
            <a:r>
              <a:rPr lang="en-US" sz="4800" dirty="0" err="1">
                <a:cs typeface="+mn-cs"/>
              </a:rPr>
              <a:t>ביטוי</a:t>
            </a:r>
            <a:r>
              <a:rPr lang="en-US" sz="4800" dirty="0">
                <a:cs typeface="+mn-cs"/>
              </a:rPr>
              <a:t> </a:t>
            </a:r>
            <a:r>
              <a:rPr lang="en-US" sz="4800" dirty="0" err="1">
                <a:cs typeface="+mn-cs"/>
              </a:rPr>
              <a:t>גנים</a:t>
            </a:r>
            <a:endParaRPr lang="en-US" sz="4800" dirty="0">
              <a:cs typeface="+mn-cs"/>
            </a:endParaRPr>
          </a:p>
        </p:txBody>
      </p:sp>
    </p:spTree>
    <p:extLst>
      <p:ext uri="{BB962C8B-B14F-4D97-AF65-F5344CB8AC3E}">
        <p14:creationId xmlns:p14="http://schemas.microsoft.com/office/powerpoint/2010/main" val="21896917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1" name="Rectangle 1040"/>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sp>
        <p:nvSpPr>
          <p:cNvPr id="83" name="Rectangle 82"/>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72000"/>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Rounded Rectangle 2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564"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ounded Rectangle 16"/>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54749" y="320843"/>
            <a:ext cx="5613569" cy="3930315"/>
          </a:xfrm>
          <a:prstGeom prst="roundRect">
            <a:avLst>
              <a:gd name="adj" fmla="val 0"/>
            </a:avLst>
          </a:prstGeom>
          <a:solidFill>
            <a:srgbClr val="FFFFFF"/>
          </a:solidFill>
          <a:ln w="9525">
            <a:solidFill>
              <a:schemeClr val="bg2"/>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3"/>
          <p:cNvPicPr>
            <a:picLocks noChangeAspect="1" noChangeArrowheads="1"/>
          </p:cNvPicPr>
          <p:nvPr/>
        </p:nvPicPr>
        <p:blipFill rotWithShape="1">
          <a:blip r:embed="rId2" cstate="print"/>
          <a:srcRect/>
          <a:stretch/>
        </p:blipFill>
        <p:spPr bwMode="auto">
          <a:xfrm>
            <a:off x="1174734" y="640080"/>
            <a:ext cx="3907228" cy="3291840"/>
          </a:xfrm>
          <a:prstGeom prst="rect">
            <a:avLst/>
          </a:prstGeom>
          <a:noFill/>
        </p:spPr>
      </p:pic>
      <p:pic>
        <p:nvPicPr>
          <p:cNvPr id="1026"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artisticMarker/>
                    </a14:imgEffect>
                  </a14:imgLayer>
                </a14:imgProps>
              </a:ext>
            </a:extLst>
          </a:blip>
          <a:srcRect/>
          <a:stretch/>
        </p:blipFill>
        <p:spPr bwMode="auto">
          <a:xfrm>
            <a:off x="6574365" y="799917"/>
            <a:ext cx="4974336" cy="2972165"/>
          </a:xfrm>
          <a:prstGeom prst="rect">
            <a:avLst/>
          </a:prstGeom>
          <a:noFill/>
        </p:spPr>
      </p:pic>
      <p:sp>
        <p:nvSpPr>
          <p:cNvPr id="5" name="TextBox 4"/>
          <p:cNvSpPr txBox="1"/>
          <p:nvPr/>
        </p:nvSpPr>
        <p:spPr>
          <a:xfrm>
            <a:off x="1524000" y="4642583"/>
            <a:ext cx="9144000" cy="1099845"/>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b">
            <a:normAutofit/>
          </a:bodyPr>
          <a:lstStyle/>
          <a:p>
            <a:pPr algn="ctr" defTabSz="914400">
              <a:lnSpc>
                <a:spcPct val="90000"/>
              </a:lnSpc>
              <a:spcBef>
                <a:spcPct val="0"/>
              </a:spcBef>
              <a:spcAft>
                <a:spcPts val="600"/>
              </a:spcAft>
            </a:pPr>
            <a:r>
              <a:rPr lang="he-IL" sz="6000" dirty="0">
                <a:solidFill>
                  <a:schemeClr val="bg2"/>
                </a:solidFill>
                <a:latin typeface="+mj-lt"/>
                <a:ea typeface="+mj-ea"/>
                <a:cs typeface="+mj-cs"/>
              </a:rPr>
              <a:t>שתי יחידות לימוד מעשיות</a:t>
            </a:r>
            <a:endParaRPr lang="en-US" sz="6000" dirty="0">
              <a:solidFill>
                <a:schemeClr val="bg2"/>
              </a:solidFill>
              <a:latin typeface="+mj-lt"/>
              <a:ea typeface="+mj-ea"/>
              <a:cs typeface="+mj-cs"/>
            </a:endParaRPr>
          </a:p>
        </p:txBody>
      </p:sp>
    </p:spTree>
    <p:extLst>
      <p:ext uri="{BB962C8B-B14F-4D97-AF65-F5344CB8AC3E}">
        <p14:creationId xmlns:p14="http://schemas.microsoft.com/office/powerpoint/2010/main" val="29801533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1" name="Rectangle 30">
            <a:extLst>
              <a:ext uri="{FF2B5EF4-FFF2-40B4-BE49-F238E27FC236}">
                <a16:creationId xmlns:a16="http://schemas.microsoft.com/office/drawing/2014/main" id="{3577A203-A42C-4D49-99B2-36FFA896C93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8C8C05AE-9DF1-4538-8394-34B4BA07DB4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29674" y="-59376"/>
            <a:ext cx="12515851" cy="6923798"/>
            <a:chOff x="-329674" y="-51881"/>
            <a:chExt cx="12515851" cy="6923798"/>
          </a:xfrm>
        </p:grpSpPr>
        <p:sp>
          <p:nvSpPr>
            <p:cNvPr id="34" name="Freeform 5">
              <a:extLst>
                <a:ext uri="{FF2B5EF4-FFF2-40B4-BE49-F238E27FC236}">
                  <a16:creationId xmlns:a16="http://schemas.microsoft.com/office/drawing/2014/main" id="{59602889-AA17-4376-92C8-DD716DF86AE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329674" y="1298404"/>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3A512936-0740-49DA-92B7-25AE1EFBFD4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670451" y="2018236"/>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8D69E377-1B79-4292-82F4-61F0FC8D5EB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251351" y="1788400"/>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Freeform 8">
              <a:extLst>
                <a:ext uri="{FF2B5EF4-FFF2-40B4-BE49-F238E27FC236}">
                  <a16:creationId xmlns:a16="http://schemas.microsoft.com/office/drawing/2014/main" id="{EB056DB3-E8FC-442B-B42C-E1ACA36FA185}"/>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61" y="549842"/>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Freeform 9">
              <a:extLst>
                <a:ext uri="{FF2B5EF4-FFF2-40B4-BE49-F238E27FC236}">
                  <a16:creationId xmlns:a16="http://schemas.microsoft.com/office/drawing/2014/main" id="{6800E3F6-91AA-465C-9B6F-B1F3F489FB2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3701" y="6186246"/>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Freeform 10">
              <a:extLst>
                <a:ext uri="{FF2B5EF4-FFF2-40B4-BE49-F238E27FC236}">
                  <a16:creationId xmlns:a16="http://schemas.microsoft.com/office/drawing/2014/main" id="{7F57128A-5F54-4E7C-BAF0-BA5A38C12CC8}"/>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61" y="-51881"/>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Freeform 11">
              <a:extLst>
                <a:ext uri="{FF2B5EF4-FFF2-40B4-BE49-F238E27FC236}">
                  <a16:creationId xmlns:a16="http://schemas.microsoft.com/office/drawing/2014/main" id="{EFD4C7B5-BB70-4C82-874C-04686B29DC61}"/>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5426601" y="5579"/>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Freeform 12">
              <a:extLst>
                <a:ext uri="{FF2B5EF4-FFF2-40B4-BE49-F238E27FC236}">
                  <a16:creationId xmlns:a16="http://schemas.microsoft.com/office/drawing/2014/main" id="{AA6A1943-65ED-4B22-BFE1-F6BD60263DF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61" y="5579"/>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Freeform 13">
              <a:extLst>
                <a:ext uri="{FF2B5EF4-FFF2-40B4-BE49-F238E27FC236}">
                  <a16:creationId xmlns:a16="http://schemas.microsoft.com/office/drawing/2014/main" id="{208B7CF0-B3DF-4E10-9337-48A30CAE0C0B}"/>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5821889" y="5579"/>
              <a:ext cx="5588000" cy="6866337"/>
            </a:xfrm>
            <a:custGeom>
              <a:avLst/>
              <a:gdLst>
                <a:gd name="T0" fmla="*/ 1067 w 1174"/>
                <a:gd name="T1" fmla="*/ 1440 h 1440"/>
                <a:gd name="T2" fmla="*/ 698 w 1174"/>
                <a:gd name="T3" fmla="*/ 577 h 1440"/>
                <a:gd name="T4" fmla="*/ 0 w 1174"/>
                <a:gd name="T5" fmla="*/ 0 h 1440"/>
              </a:gdLst>
              <a:ahLst/>
              <a:cxnLst>
                <a:cxn ang="0">
                  <a:pos x="T0" y="T1"/>
                </a:cxn>
                <a:cxn ang="0">
                  <a:pos x="T2" y="T3"/>
                </a:cxn>
                <a:cxn ang="0">
                  <a:pos x="T4" y="T5"/>
                </a:cxn>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Freeform 14">
              <a:extLst>
                <a:ext uri="{FF2B5EF4-FFF2-40B4-BE49-F238E27FC236}">
                  <a16:creationId xmlns:a16="http://schemas.microsoft.com/office/drawing/2014/main" id="{DA981E40-24B8-4B14-8FD0-95E4DAED34CC}"/>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3701" y="790"/>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Freeform 15">
              <a:extLst>
                <a:ext uri="{FF2B5EF4-FFF2-40B4-BE49-F238E27FC236}">
                  <a16:creationId xmlns:a16="http://schemas.microsoft.com/office/drawing/2014/main" id="{17B2BEC2-F679-4E34-9966-C7F465E0D4DD}"/>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6012389" y="5579"/>
              <a:ext cx="5497513" cy="6866337"/>
            </a:xfrm>
            <a:custGeom>
              <a:avLst/>
              <a:gdLst>
                <a:gd name="T0" fmla="*/ 1056 w 1155"/>
                <a:gd name="T1" fmla="*/ 1440 h 1440"/>
                <a:gd name="T2" fmla="*/ 686 w 1155"/>
                <a:gd name="T3" fmla="*/ 580 h 1440"/>
                <a:gd name="T4" fmla="*/ 0 w 1155"/>
                <a:gd name="T5" fmla="*/ 0 h 1440"/>
              </a:gdLst>
              <a:ahLst/>
              <a:cxnLst>
                <a:cxn ang="0">
                  <a:pos x="T0" y="T1"/>
                </a:cxn>
                <a:cxn ang="0">
                  <a:pos x="T2" y="T3"/>
                </a:cxn>
                <a:cxn ang="0">
                  <a:pos x="T4" y="T5"/>
                </a:cxn>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Freeform 16">
              <a:extLst>
                <a:ext uri="{FF2B5EF4-FFF2-40B4-BE49-F238E27FC236}">
                  <a16:creationId xmlns:a16="http://schemas.microsoft.com/office/drawing/2014/main" id="{6BCD4CCC-7F2B-4221-86A9-42D582106CA7}"/>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61" y="5579"/>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Freeform 17">
              <a:extLst>
                <a:ext uri="{FF2B5EF4-FFF2-40B4-BE49-F238E27FC236}">
                  <a16:creationId xmlns:a16="http://schemas.microsoft.com/office/drawing/2014/main" id="{55E55A2B-9964-40E4-8B47-37EBB07D8D7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6210826" y="790"/>
              <a:ext cx="5522913" cy="6871126"/>
            </a:xfrm>
            <a:custGeom>
              <a:avLst/>
              <a:gdLst>
                <a:gd name="T0" fmla="*/ 1053 w 1160"/>
                <a:gd name="T1" fmla="*/ 1441 h 1441"/>
                <a:gd name="T2" fmla="*/ 705 w 1160"/>
                <a:gd name="T3" fmla="*/ 599 h 1441"/>
                <a:gd name="T4" fmla="*/ 0 w 1160"/>
                <a:gd name="T5" fmla="*/ 0 h 1441"/>
              </a:gdLst>
              <a:ahLst/>
              <a:cxnLst>
                <a:cxn ang="0">
                  <a:pos x="T0" y="T1"/>
                </a:cxn>
                <a:cxn ang="0">
                  <a:pos x="T2" y="T3"/>
                </a:cxn>
                <a:cxn ang="0">
                  <a:pos x="T4" y="T5"/>
                </a:cxn>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8">
              <a:extLst>
                <a:ext uri="{FF2B5EF4-FFF2-40B4-BE49-F238E27FC236}">
                  <a16:creationId xmlns:a16="http://schemas.microsoft.com/office/drawing/2014/main" id="{462F7F0F-F6E9-42E8-860F-660F907C854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6463239" y="5579"/>
              <a:ext cx="5413375" cy="6866337"/>
            </a:xfrm>
            <a:custGeom>
              <a:avLst/>
              <a:gdLst>
                <a:gd name="T0" fmla="*/ 1040 w 1137"/>
                <a:gd name="T1" fmla="*/ 1440 h 1440"/>
                <a:gd name="T2" fmla="*/ 698 w 1137"/>
                <a:gd name="T3" fmla="*/ 611 h 1440"/>
                <a:gd name="T4" fmla="*/ 0 w 1137"/>
                <a:gd name="T5" fmla="*/ 0 h 1440"/>
              </a:gdLst>
              <a:ahLst/>
              <a:cxnLst>
                <a:cxn ang="0">
                  <a:pos x="T0" y="T1"/>
                </a:cxn>
                <a:cxn ang="0">
                  <a:pos x="T2" y="T3"/>
                </a:cxn>
                <a:cxn ang="0">
                  <a:pos x="T4" y="T5"/>
                </a:cxn>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Freeform 19">
              <a:extLst>
                <a:ext uri="{FF2B5EF4-FFF2-40B4-BE49-F238E27FC236}">
                  <a16:creationId xmlns:a16="http://schemas.microsoft.com/office/drawing/2014/main" id="{14DB16BD-676C-43E8-9576-0B57BC17F83E}"/>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6877576" y="5579"/>
              <a:ext cx="5037138" cy="6861550"/>
            </a:xfrm>
            <a:custGeom>
              <a:avLst/>
              <a:gdLst>
                <a:gd name="T0" fmla="*/ 1011 w 1058"/>
                <a:gd name="T1" fmla="*/ 1439 h 1439"/>
                <a:gd name="T2" fmla="*/ 648 w 1058"/>
                <a:gd name="T3" fmla="*/ 617 h 1439"/>
                <a:gd name="T4" fmla="*/ 0 w 1058"/>
                <a:gd name="T5" fmla="*/ 0 h 1439"/>
              </a:gdLst>
              <a:ahLst/>
              <a:cxnLst>
                <a:cxn ang="0">
                  <a:pos x="T0" y="T1"/>
                </a:cxn>
                <a:cxn ang="0">
                  <a:pos x="T2" y="T3"/>
                </a:cxn>
                <a:cxn ang="0">
                  <a:pos x="T4" y="T5"/>
                </a:cxn>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Freeform 20">
              <a:extLst>
                <a:ext uri="{FF2B5EF4-FFF2-40B4-BE49-F238E27FC236}">
                  <a16:creationId xmlns:a16="http://schemas.microsoft.com/office/drawing/2014/main" id="{3EF1A985-0BF6-48C7-B2D2-60A79D1FD76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8768289" y="5579"/>
              <a:ext cx="3417888" cy="2742066"/>
            </a:xfrm>
            <a:custGeom>
              <a:avLst/>
              <a:gdLst>
                <a:gd name="T0" fmla="*/ 718 w 718"/>
                <a:gd name="T1" fmla="*/ 575 h 575"/>
                <a:gd name="T2" fmla="*/ 0 w 718"/>
                <a:gd name="T3" fmla="*/ 0 h 575"/>
              </a:gdLst>
              <a:ahLst/>
              <a:cxnLst>
                <a:cxn ang="0">
                  <a:pos x="T0" y="T1"/>
                </a:cxn>
                <a:cxn ang="0">
                  <a:pos x="T2" y="T3"/>
                </a:cxn>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Freeform 21">
              <a:extLst>
                <a:ext uri="{FF2B5EF4-FFF2-40B4-BE49-F238E27FC236}">
                  <a16:creationId xmlns:a16="http://schemas.microsoft.com/office/drawing/2014/main" id="{B64767CD-8EFC-4DC5-A381-317285F81142}"/>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9235014" y="10367"/>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Freeform 22">
              <a:extLst>
                <a:ext uri="{FF2B5EF4-FFF2-40B4-BE49-F238E27FC236}">
                  <a16:creationId xmlns:a16="http://schemas.microsoft.com/office/drawing/2014/main" id="{4F8754A2-0A7E-4053-9BF7-52987C708EC9}"/>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0020826" y="5579"/>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Freeform 23">
              <a:extLst>
                <a:ext uri="{FF2B5EF4-FFF2-40B4-BE49-F238E27FC236}">
                  <a16:creationId xmlns:a16="http://schemas.microsoft.com/office/drawing/2014/main" id="{27D7AB63-1693-4F87-BCCB-675B647C9583}"/>
                </a:ext>
                <a:ext uri="{C183D7F6-B498-43B3-948B-1728B52AA6E4}">
                  <adec:decorative xmlns:adec="http://schemas.microsoft.com/office/drawing/2017/decorative" xmlns="" val="1"/>
                </a:ext>
              </a:extLst>
            </p:cNvPr>
            <p:cNvSpPr>
              <a:spLocks/>
            </p:cNvSpPr>
            <p:nvPr>
              <p:extLst>
                <p:ext uri="{386F3935-93C4-4BCD-93E2-E3B085C9AB24}">
                  <p16:designElem xmlns:p16="http://schemas.microsoft.com/office/powerpoint/2015/main" val="1"/>
                </p:ext>
              </p:extLst>
            </p:nvPr>
          </p:nvSpPr>
          <p:spPr bwMode="auto">
            <a:xfrm>
              <a:off x="11290826" y="5579"/>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pic>
        <p:nvPicPr>
          <p:cNvPr id="13" name="תמונה 12" descr="תמונה שמכילה עץ, חוץ, מים, איש&#10;&#10;תיאור שנוצר ברמת מהימנות גבוהה מאוד">
            <a:extLst>
              <a:ext uri="{FF2B5EF4-FFF2-40B4-BE49-F238E27FC236}">
                <a16:creationId xmlns:a16="http://schemas.microsoft.com/office/drawing/2014/main" id="{481F4F0F-DA74-4D92-BE45-05999DF6DC8C}"/>
              </a:ext>
            </a:extLst>
          </p:cNvPr>
          <p:cNvPicPr>
            <a:picLocks noChangeAspect="1"/>
          </p:cNvPicPr>
          <p:nvPr/>
        </p:nvPicPr>
        <p:blipFill rotWithShape="1">
          <a:blip r:embed="rId3">
            <a:extLst>
              <a:ext uri="{28A0092B-C50C-407E-A947-70E740481C1C}">
                <a14:useLocalDpi xmlns:a14="http://schemas.microsoft.com/office/drawing/2010/main" val="0"/>
              </a:ext>
            </a:extLst>
          </a:blip>
          <a:srcRect t="1906" r="-3" b="12532"/>
          <a:stretch/>
        </p:blipFill>
        <p:spPr>
          <a:xfrm>
            <a:off x="20" y="227"/>
            <a:ext cx="6095370" cy="3429001"/>
          </a:xfrm>
          <a:prstGeom prst="rect">
            <a:avLst/>
          </a:prstGeom>
          <a:ln>
            <a:noFill/>
          </a:ln>
        </p:spPr>
      </p:pic>
      <p:pic>
        <p:nvPicPr>
          <p:cNvPr id="7" name="תמונה 6" descr="תמונה שמכילה חוץ, רוק, שמים, טבע&#10;&#10;תיאור שנוצר ברמת מהימנות גבוהה מאוד">
            <a:extLst>
              <a:ext uri="{FF2B5EF4-FFF2-40B4-BE49-F238E27FC236}">
                <a16:creationId xmlns:a16="http://schemas.microsoft.com/office/drawing/2014/main" id="{5D29AF34-5A02-4A52-8CC2-EB4BFFC740AF}"/>
              </a:ext>
            </a:extLst>
          </p:cNvPr>
          <p:cNvPicPr>
            <a:picLocks noChangeAspect="1"/>
          </p:cNvPicPr>
          <p:nvPr/>
        </p:nvPicPr>
        <p:blipFill rotWithShape="1">
          <a:blip r:embed="rId4">
            <a:extLst>
              <a:ext uri="{28A0092B-C50C-407E-A947-70E740481C1C}">
                <a14:useLocalDpi xmlns:a14="http://schemas.microsoft.com/office/drawing/2010/main" val="0"/>
              </a:ext>
            </a:extLst>
          </a:blip>
          <a:srcRect l="899" r="2" b="2"/>
          <a:stretch/>
        </p:blipFill>
        <p:spPr>
          <a:xfrm>
            <a:off x="6096610" y="10"/>
            <a:ext cx="6095390" cy="3428991"/>
          </a:xfrm>
          <a:prstGeom prst="rect">
            <a:avLst/>
          </a:prstGeom>
          <a:solidFill>
            <a:srgbClr val="FFFFFF">
              <a:shade val="85000"/>
            </a:srgbClr>
          </a:solidFill>
          <a:ln>
            <a:noFill/>
          </a:ln>
          <a:scene3d>
            <a:camera prst="orthographicFront"/>
            <a:lightRig rig="twoPt" dir="t">
              <a:rot lat="0" lon="0" rev="7200000"/>
            </a:lightRig>
          </a:scene3d>
          <a:sp3d>
            <a:bevelT w="25400" h="19050"/>
            <a:contourClr>
              <a:srgbClr val="FFFFFF"/>
            </a:contourClr>
          </a:sp3d>
        </p:spPr>
      </p:pic>
      <p:pic>
        <p:nvPicPr>
          <p:cNvPr id="9" name="תמונה 8" descr="תמונה שמכילה עץ, חוץ, שמים, מים&#10;&#10;תיאור שנוצר ברמת מהימנות גבוהה מאוד">
            <a:extLst>
              <a:ext uri="{FF2B5EF4-FFF2-40B4-BE49-F238E27FC236}">
                <a16:creationId xmlns:a16="http://schemas.microsoft.com/office/drawing/2014/main" id="{D435ACFE-142F-498A-9550-8E164D61FCC9}"/>
              </a:ext>
            </a:extLst>
          </p:cNvPr>
          <p:cNvPicPr>
            <a:picLocks noChangeAspect="1"/>
          </p:cNvPicPr>
          <p:nvPr/>
        </p:nvPicPr>
        <p:blipFill rotWithShape="1">
          <a:blip r:embed="rId5">
            <a:extLst>
              <a:ext uri="{28A0092B-C50C-407E-A947-70E740481C1C}">
                <a14:useLocalDpi xmlns:a14="http://schemas.microsoft.com/office/drawing/2010/main" val="0"/>
              </a:ext>
            </a:extLst>
          </a:blip>
          <a:srcRect t="1838" r="-3" b="12923"/>
          <a:stretch/>
        </p:blipFill>
        <p:spPr>
          <a:xfrm>
            <a:off x="20" y="3429225"/>
            <a:ext cx="6095370" cy="3429001"/>
          </a:xfrm>
          <a:prstGeom prst="rect">
            <a:avLst/>
          </a:prstGeom>
          <a:ln>
            <a:noFill/>
          </a:ln>
        </p:spPr>
      </p:pic>
      <p:pic>
        <p:nvPicPr>
          <p:cNvPr id="12" name="מציין מיקום תוכן 4" descr="תמונה שמכילה רוק, חוץ, אדם, הר&#10;&#10;תיאור שנוצר ברמת מהימנות גבוהה מאוד">
            <a:extLst>
              <a:ext uri="{FF2B5EF4-FFF2-40B4-BE49-F238E27FC236}">
                <a16:creationId xmlns:a16="http://schemas.microsoft.com/office/drawing/2014/main" id="{B4189B62-DB19-415F-B0EB-D9ADB8EA7B00}"/>
              </a:ext>
            </a:extLst>
          </p:cNvPr>
          <p:cNvPicPr>
            <a:picLocks noChangeAspect="1"/>
          </p:cNvPicPr>
          <p:nvPr/>
        </p:nvPicPr>
        <p:blipFill rotWithShape="1">
          <a:blip r:embed="rId6">
            <a:extLst>
              <a:ext uri="{28A0092B-C50C-407E-A947-70E740481C1C}">
                <a14:useLocalDpi xmlns:a14="http://schemas.microsoft.com/office/drawing/2010/main" val="0"/>
              </a:ext>
            </a:extLst>
          </a:blip>
          <a:srcRect l="3565" r="1" b="1"/>
          <a:stretch/>
        </p:blipFill>
        <p:spPr>
          <a:xfrm>
            <a:off x="6096610" y="3428999"/>
            <a:ext cx="6095390" cy="3429001"/>
          </a:xfrm>
          <a:prstGeom prst="rect">
            <a:avLst/>
          </a:prstGeom>
          <a:solidFill>
            <a:srgbClr val="FFFFFF">
              <a:shade val="85000"/>
            </a:srgbClr>
          </a:solidFill>
          <a:ln>
            <a:noFill/>
          </a:ln>
          <a:scene3d>
            <a:camera prst="orthographicFront"/>
            <a:lightRig rig="twoPt" dir="t">
              <a:rot lat="0" lon="0" rev="7200000"/>
            </a:lightRig>
          </a:scene3d>
          <a:sp3d>
            <a:bevelT w="25400" h="19050"/>
            <a:contourClr>
              <a:srgbClr val="FFFFFF"/>
            </a:contourClr>
          </a:sp3d>
        </p:spPr>
      </p:pic>
      <p:grpSp>
        <p:nvGrpSpPr>
          <p:cNvPr id="54" name="Group 53">
            <a:extLst>
              <a:ext uri="{FF2B5EF4-FFF2-40B4-BE49-F238E27FC236}">
                <a16:creationId xmlns:a16="http://schemas.microsoft.com/office/drawing/2014/main" id="{BDEC82A6-E15F-4C58-B742-131B884A5422}"/>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833747" y="1186483"/>
            <a:ext cx="4510627" cy="4477933"/>
            <a:chOff x="3833747" y="1186483"/>
            <a:chExt cx="4510627" cy="4477933"/>
          </a:xfrm>
        </p:grpSpPr>
        <p:sp>
          <p:nvSpPr>
            <p:cNvPr id="55" name="Rectangle 54">
              <a:extLst>
                <a:ext uri="{FF2B5EF4-FFF2-40B4-BE49-F238E27FC236}">
                  <a16:creationId xmlns:a16="http://schemas.microsoft.com/office/drawing/2014/main" id="{CD6A56EC-C2F6-44E9-A428-B9DF42246DA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3837681" y="1186483"/>
              <a:ext cx="4506693" cy="716184"/>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Isosceles Triangle 39">
              <a:extLst>
                <a:ext uri="{FF2B5EF4-FFF2-40B4-BE49-F238E27FC236}">
                  <a16:creationId xmlns:a16="http://schemas.microsoft.com/office/drawing/2014/main" id="{F62D6D76-50AA-4CAA-B94A-16C5825F140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rot="10800000">
              <a:off x="5892384" y="5313353"/>
              <a:ext cx="407233" cy="351063"/>
            </a:xfrm>
            <a:prstGeom prst="triangl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506230EC-670E-421D-8348-0FB779CBDDC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3833747" y="1991156"/>
              <a:ext cx="4510180" cy="3322196"/>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כותרת 1">
            <a:extLst>
              <a:ext uri="{FF2B5EF4-FFF2-40B4-BE49-F238E27FC236}">
                <a16:creationId xmlns:a16="http://schemas.microsoft.com/office/drawing/2014/main" id="{9CB90BF2-1881-47E6-A4DC-10358DA85FDF}"/>
              </a:ext>
            </a:extLst>
          </p:cNvPr>
          <p:cNvSpPr>
            <a:spLocks noGrp="1"/>
          </p:cNvSpPr>
          <p:nvPr>
            <p:ph type="title"/>
          </p:nvPr>
        </p:nvSpPr>
        <p:spPr>
          <a:xfrm>
            <a:off x="3916043" y="2075504"/>
            <a:ext cx="4345588" cy="2042725"/>
          </a:xfrm>
        </p:spPr>
        <p:txBody>
          <a:bodyPr vert="horz" lIns="91440" tIns="45720" rIns="91440" bIns="45720" rtlCol="0" anchor="b">
            <a:normAutofit/>
          </a:bodyPr>
          <a:lstStyle/>
          <a:p>
            <a:pPr algn="ctr"/>
            <a:r>
              <a:rPr lang="en-US" sz="6000" kern="1200" dirty="0" err="1">
                <a:solidFill>
                  <a:srgbClr val="FFFFFF"/>
                </a:solidFill>
                <a:latin typeface="+mj-lt"/>
                <a:ea typeface="+mj-ea"/>
                <a:cs typeface="+mj-cs"/>
              </a:rPr>
              <a:t>מה</a:t>
            </a:r>
            <a:r>
              <a:rPr lang="en-US" sz="6000" kern="1200" dirty="0">
                <a:solidFill>
                  <a:srgbClr val="FFFFFF"/>
                </a:solidFill>
                <a:latin typeface="+mj-lt"/>
                <a:ea typeface="+mj-ea"/>
                <a:cs typeface="+mj-cs"/>
              </a:rPr>
              <a:t> </a:t>
            </a:r>
            <a:r>
              <a:rPr lang="en-US" sz="6000" kern="1200" dirty="0" err="1">
                <a:solidFill>
                  <a:srgbClr val="FFFFFF"/>
                </a:solidFill>
                <a:latin typeface="+mj-lt"/>
                <a:ea typeface="+mj-ea"/>
                <a:cs typeface="+mj-cs"/>
              </a:rPr>
              <a:t>משותף</a:t>
            </a:r>
            <a:r>
              <a:rPr lang="en-US" sz="7200" b="1" kern="1200" dirty="0">
                <a:solidFill>
                  <a:srgbClr val="FFFFFF"/>
                </a:solidFill>
                <a:latin typeface="+mj-lt"/>
                <a:ea typeface="+mj-ea"/>
                <a:cs typeface="+mj-cs"/>
              </a:rPr>
              <a:t>?</a:t>
            </a:r>
            <a:endParaRPr lang="en-US" sz="6000" b="1" kern="1200" dirty="0">
              <a:solidFill>
                <a:srgbClr val="FFFFFF"/>
              </a:solidFill>
              <a:latin typeface="+mj-lt"/>
              <a:ea typeface="+mj-ea"/>
              <a:cs typeface="+mj-cs"/>
            </a:endParaRPr>
          </a:p>
        </p:txBody>
      </p:sp>
      <p:sp>
        <p:nvSpPr>
          <p:cNvPr id="3" name="מלבן 2">
            <a:extLst>
              <a:ext uri="{FF2B5EF4-FFF2-40B4-BE49-F238E27FC236}">
                <a16:creationId xmlns:a16="http://schemas.microsoft.com/office/drawing/2014/main" id="{2AB2BC06-E57E-4776-922A-83643E42CB45}"/>
              </a:ext>
            </a:extLst>
          </p:cNvPr>
          <p:cNvSpPr/>
          <p:nvPr/>
        </p:nvSpPr>
        <p:spPr>
          <a:xfrm>
            <a:off x="10157321" y="3009589"/>
            <a:ext cx="2053424" cy="3897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he-IL" dirty="0"/>
              <a:t>בריכת המשושים</a:t>
            </a:r>
          </a:p>
        </p:txBody>
      </p:sp>
      <p:sp>
        <p:nvSpPr>
          <p:cNvPr id="53" name="מלבן 52">
            <a:extLst>
              <a:ext uri="{FF2B5EF4-FFF2-40B4-BE49-F238E27FC236}">
                <a16:creationId xmlns:a16="http://schemas.microsoft.com/office/drawing/2014/main" id="{DB1147C3-9D8C-4243-90AC-7D295DF28B0A}"/>
              </a:ext>
            </a:extLst>
          </p:cNvPr>
          <p:cNvSpPr/>
          <p:nvPr/>
        </p:nvSpPr>
        <p:spPr>
          <a:xfrm>
            <a:off x="1749" y="6447672"/>
            <a:ext cx="1054465" cy="3897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he-IL" dirty="0" err="1"/>
              <a:t>הזאכי</a:t>
            </a:r>
            <a:endParaRPr lang="he-IL" dirty="0"/>
          </a:p>
        </p:txBody>
      </p:sp>
      <p:sp>
        <p:nvSpPr>
          <p:cNvPr id="58" name="מלבן 57">
            <a:extLst>
              <a:ext uri="{FF2B5EF4-FFF2-40B4-BE49-F238E27FC236}">
                <a16:creationId xmlns:a16="http://schemas.microsoft.com/office/drawing/2014/main" id="{70F8050E-3CEC-4073-BC4A-10AB69A11BC5}"/>
              </a:ext>
            </a:extLst>
          </p:cNvPr>
          <p:cNvSpPr/>
          <p:nvPr/>
        </p:nvSpPr>
        <p:spPr>
          <a:xfrm>
            <a:off x="29502" y="3031954"/>
            <a:ext cx="1071696" cy="3897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he-IL" dirty="0"/>
              <a:t>המגרסה</a:t>
            </a:r>
          </a:p>
        </p:txBody>
      </p:sp>
      <p:sp>
        <p:nvSpPr>
          <p:cNvPr id="59" name="מלבן 58">
            <a:extLst>
              <a:ext uri="{FF2B5EF4-FFF2-40B4-BE49-F238E27FC236}">
                <a16:creationId xmlns:a16="http://schemas.microsoft.com/office/drawing/2014/main" id="{1B998D82-26ED-4AC0-B725-85DD8274703F}"/>
              </a:ext>
            </a:extLst>
          </p:cNvPr>
          <p:cNvSpPr/>
          <p:nvPr/>
        </p:nvSpPr>
        <p:spPr>
          <a:xfrm>
            <a:off x="10962045" y="6447672"/>
            <a:ext cx="1205475" cy="38972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1" anchor="ctr"/>
          <a:lstStyle/>
          <a:p>
            <a:pPr algn="ctr"/>
            <a:r>
              <a:rPr lang="he-IL" dirty="0"/>
              <a:t>זוויתן</a:t>
            </a:r>
          </a:p>
        </p:txBody>
      </p:sp>
    </p:spTree>
    <p:extLst>
      <p:ext uri="{BB962C8B-B14F-4D97-AF65-F5344CB8AC3E}">
        <p14:creationId xmlns:p14="http://schemas.microsoft.com/office/powerpoint/2010/main" val="2454668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0" name="Picture 12"/>
          <p:cNvPicPr>
            <a:picLocks noChangeAspect="1" noChangeArrowheads="1"/>
          </p:cNvPicPr>
          <p:nvPr/>
        </p:nvPicPr>
        <p:blipFill>
          <a:blip r:embed="rId2" cstate="print">
            <a:extLst>
              <a:ext uri="{BEBA8EAE-BF5A-486C-A8C5-ECC9F3942E4B}">
                <a14:imgProps xmlns:a14="http://schemas.microsoft.com/office/drawing/2010/main">
                  <a14:imgLayer r:embed="rId3">
                    <a14:imgEffect>
                      <a14:artisticWatercolorSponge/>
                    </a14:imgEffect>
                  </a14:imgLayer>
                </a14:imgProps>
              </a:ext>
            </a:extLst>
          </a:blip>
          <a:srcRect/>
          <a:stretch>
            <a:fillRect/>
          </a:stretch>
        </p:blipFill>
        <p:spPr bwMode="auto">
          <a:xfrm>
            <a:off x="10017456" y="0"/>
            <a:ext cx="2174544" cy="3911051"/>
          </a:xfrm>
          <a:prstGeom prst="rect">
            <a:avLst/>
          </a:prstGeom>
          <a:noFill/>
          <a:ln w="9525">
            <a:noFill/>
            <a:miter lim="800000"/>
            <a:headEnd/>
            <a:tailEnd/>
          </a:ln>
        </p:spPr>
      </p:pic>
      <p:pic>
        <p:nvPicPr>
          <p:cNvPr id="2057" name="Picture 9"/>
          <p:cNvPicPr>
            <a:picLocks noChangeAspect="1" noChangeArrowheads="1"/>
          </p:cNvPicPr>
          <p:nvPr/>
        </p:nvPicPr>
        <p:blipFill>
          <a:blip r:embed="rId4" cstate="print"/>
          <a:srcRect/>
          <a:stretch>
            <a:fillRect/>
          </a:stretch>
        </p:blipFill>
        <p:spPr bwMode="auto">
          <a:xfrm>
            <a:off x="3633098" y="2838734"/>
            <a:ext cx="2840490" cy="3570523"/>
          </a:xfrm>
          <a:prstGeom prst="rect">
            <a:avLst/>
          </a:prstGeom>
          <a:noFill/>
          <a:ln w="9525">
            <a:noFill/>
            <a:miter lim="800000"/>
            <a:headEnd/>
            <a:tailEnd/>
          </a:ln>
        </p:spPr>
      </p:pic>
      <p:pic>
        <p:nvPicPr>
          <p:cNvPr id="2055" name="Picture 7"/>
          <p:cNvPicPr>
            <a:picLocks noChangeAspect="1" noChangeArrowheads="1"/>
          </p:cNvPicPr>
          <p:nvPr/>
        </p:nvPicPr>
        <p:blipFill>
          <a:blip r:embed="rId5" cstate="print">
            <a:extLst>
              <a:ext uri="{BEBA8EAE-BF5A-486C-A8C5-ECC9F3942E4B}">
                <a14:imgProps xmlns:a14="http://schemas.microsoft.com/office/drawing/2010/main">
                  <a14:imgLayer r:embed="rId6">
                    <a14:imgEffect>
                      <a14:artisticMarker/>
                    </a14:imgEffect>
                  </a14:imgLayer>
                </a14:imgProps>
              </a:ext>
            </a:extLst>
          </a:blip>
          <a:srcRect/>
          <a:stretch>
            <a:fillRect/>
          </a:stretch>
        </p:blipFill>
        <p:spPr bwMode="auto">
          <a:xfrm>
            <a:off x="3941186" y="3810000"/>
            <a:ext cx="8370887" cy="3048000"/>
          </a:xfrm>
          <a:prstGeom prst="rect">
            <a:avLst/>
          </a:prstGeom>
          <a:noFill/>
          <a:ln w="9525">
            <a:noFill/>
            <a:miter lim="800000"/>
            <a:headEnd/>
            <a:tailEnd/>
          </a:ln>
        </p:spPr>
      </p:pic>
      <p:pic>
        <p:nvPicPr>
          <p:cNvPr id="2053" name="Picture 5"/>
          <p:cNvPicPr>
            <a:picLocks noChangeAspect="1" noChangeArrowheads="1"/>
          </p:cNvPicPr>
          <p:nvPr/>
        </p:nvPicPr>
        <p:blipFill>
          <a:blip r:embed="rId7" cstate="print">
            <a:extLst>
              <a:ext uri="{BEBA8EAE-BF5A-486C-A8C5-ECC9F3942E4B}">
                <a14:imgProps xmlns:a14="http://schemas.microsoft.com/office/drawing/2010/main">
                  <a14:imgLayer r:embed="rId8">
                    <a14:imgEffect>
                      <a14:artisticPaintBrush/>
                    </a14:imgEffect>
                  </a14:imgLayer>
                </a14:imgProps>
              </a:ext>
            </a:extLst>
          </a:blip>
          <a:srcRect/>
          <a:stretch>
            <a:fillRect/>
          </a:stretch>
        </p:blipFill>
        <p:spPr bwMode="auto">
          <a:xfrm>
            <a:off x="0" y="0"/>
            <a:ext cx="4152900" cy="3876675"/>
          </a:xfrm>
          <a:prstGeom prst="rect">
            <a:avLst/>
          </a:prstGeom>
          <a:noFill/>
          <a:ln w="9525">
            <a:noFill/>
            <a:miter lim="800000"/>
            <a:headEnd/>
            <a:tailEnd/>
          </a:ln>
        </p:spPr>
      </p:pic>
      <p:pic>
        <p:nvPicPr>
          <p:cNvPr id="2052" name="Picture 4"/>
          <p:cNvPicPr>
            <a:picLocks noChangeAspect="1" noChangeArrowheads="1"/>
          </p:cNvPicPr>
          <p:nvPr/>
        </p:nvPicPr>
        <p:blipFill>
          <a:blip r:embed="rId9" cstate="print">
            <a:extLst>
              <a:ext uri="{BEBA8EAE-BF5A-486C-A8C5-ECC9F3942E4B}">
                <a14:imgProps xmlns:a14="http://schemas.microsoft.com/office/drawing/2010/main">
                  <a14:imgLayer r:embed="rId10">
                    <a14:imgEffect>
                      <a14:artisticWatercolorSponge/>
                    </a14:imgEffect>
                  </a14:imgLayer>
                </a14:imgProps>
              </a:ext>
            </a:extLst>
          </a:blip>
          <a:srcRect/>
          <a:stretch>
            <a:fillRect/>
          </a:stretch>
        </p:blipFill>
        <p:spPr bwMode="auto">
          <a:xfrm>
            <a:off x="0" y="3251703"/>
            <a:ext cx="2687045" cy="3606297"/>
          </a:xfrm>
          <a:prstGeom prst="rect">
            <a:avLst/>
          </a:prstGeom>
          <a:noFill/>
          <a:ln w="9525">
            <a:noFill/>
            <a:miter lim="800000"/>
            <a:headEnd/>
            <a:tailEnd/>
          </a:ln>
        </p:spPr>
      </p:pic>
      <p:pic>
        <p:nvPicPr>
          <p:cNvPr id="2051" name="Picture 3"/>
          <p:cNvPicPr>
            <a:picLocks noGrp="1" noChangeAspect="1" noChangeArrowheads="1"/>
          </p:cNvPicPr>
          <p:nvPr>
            <p:ph idx="1"/>
          </p:nvPr>
        </p:nvPicPr>
        <p:blipFill>
          <a:blip r:embed="rId11" cstate="print"/>
          <a:srcRect/>
          <a:stretch>
            <a:fillRect/>
          </a:stretch>
        </p:blipFill>
        <p:spPr bwMode="auto">
          <a:xfrm>
            <a:off x="2685575" y="0"/>
            <a:ext cx="7604834" cy="4872251"/>
          </a:xfrm>
          <a:prstGeom prst="rect">
            <a:avLst/>
          </a:prstGeom>
          <a:noFill/>
          <a:ln w="9525">
            <a:noFill/>
            <a:miter lim="800000"/>
            <a:headEnd/>
            <a:tailEnd/>
          </a:ln>
        </p:spPr>
      </p:pic>
      <p:pic>
        <p:nvPicPr>
          <p:cNvPr id="2061" name="Picture 13"/>
          <p:cNvPicPr>
            <a:picLocks noChangeAspect="1" noChangeArrowheads="1"/>
          </p:cNvPicPr>
          <p:nvPr/>
        </p:nvPicPr>
        <p:blipFill>
          <a:blip r:embed="rId12" cstate="print">
            <a:extLst>
              <a:ext uri="{BEBA8EAE-BF5A-486C-A8C5-ECC9F3942E4B}">
                <a14:imgProps xmlns:a14="http://schemas.microsoft.com/office/drawing/2010/main">
                  <a14:imgLayer r:embed="rId13">
                    <a14:imgEffect>
                      <a14:artisticWatercolorSponge/>
                    </a14:imgEffect>
                  </a14:imgLayer>
                </a14:imgProps>
              </a:ext>
            </a:extLst>
          </a:blip>
          <a:srcRect/>
          <a:stretch>
            <a:fillRect/>
          </a:stretch>
        </p:blipFill>
        <p:spPr bwMode="auto">
          <a:xfrm>
            <a:off x="2261904" y="4552950"/>
            <a:ext cx="1990725" cy="2305050"/>
          </a:xfrm>
          <a:prstGeom prst="rect">
            <a:avLst/>
          </a:prstGeom>
          <a:noFill/>
          <a:ln w="9525">
            <a:noFill/>
            <a:miter lim="800000"/>
            <a:headEnd/>
            <a:tailEnd/>
          </a:ln>
        </p:spPr>
      </p:pic>
    </p:spTree>
    <p:extLst>
      <p:ext uri="{BB962C8B-B14F-4D97-AF65-F5344CB8AC3E}">
        <p14:creationId xmlns:p14="http://schemas.microsoft.com/office/powerpoint/2010/main" val="4256422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תמונה 7" descr="תמונה שמכילה חוץ, קרקע, דשא&#10;&#10;תיאור שנוצר ברמת מהימנות גבוהה מאוד">
            <a:extLst>
              <a:ext uri="{FF2B5EF4-FFF2-40B4-BE49-F238E27FC236}">
                <a16:creationId xmlns:a16="http://schemas.microsoft.com/office/drawing/2014/main" id="{45FD79F3-1E8A-446A-9B68-DED51BCE5C81}"/>
              </a:ext>
            </a:extLst>
          </p:cNvPr>
          <p:cNvPicPr>
            <a:picLocks noChangeAspect="1"/>
          </p:cNvPicPr>
          <p:nvPr/>
        </p:nvPicPr>
        <p:blipFill rotWithShape="1">
          <a:blip r:embed="rId2">
            <a:alphaModFix/>
            <a:extLst/>
          </a:blip>
          <a:srcRect r="-2" b="5911"/>
          <a:stretch/>
        </p:blipFill>
        <p:spPr>
          <a:xfrm>
            <a:off x="6083786" y="-168318"/>
            <a:ext cx="6261330" cy="3932313"/>
          </a:xfrm>
          <a:prstGeom prst="rect">
            <a:avLst/>
          </a:prstGeom>
          <a:effectLst>
            <a:softEdge rad="533400"/>
          </a:effectLst>
        </p:spPr>
      </p:pic>
      <p:pic>
        <p:nvPicPr>
          <p:cNvPr id="6" name="תמונה 5" descr="תמונה שמכילה שמים, אדם, חוץ, קרקע&#10;&#10;תיאור שנוצר ברמת מהימנות גבוהה מאוד">
            <a:extLst>
              <a:ext uri="{FF2B5EF4-FFF2-40B4-BE49-F238E27FC236}">
                <a16:creationId xmlns:a16="http://schemas.microsoft.com/office/drawing/2014/main" id="{353DEADD-0492-492E-82E8-93785E92479E}"/>
              </a:ext>
            </a:extLst>
          </p:cNvPr>
          <p:cNvPicPr>
            <a:picLocks noChangeAspect="1"/>
          </p:cNvPicPr>
          <p:nvPr/>
        </p:nvPicPr>
        <p:blipFill rotWithShape="1">
          <a:blip r:embed="rId3">
            <a:extLst>
              <a:ext uri="{BEBA8EAE-BF5A-486C-A8C5-ECC9F3942E4B}">
                <a14:imgProps xmlns:a14="http://schemas.microsoft.com/office/drawing/2010/main">
                  <a14:imgLayer r:embed="rId4">
                    <a14:imgEffect>
                      <a14:artisticPaintBrush/>
                    </a14:imgEffect>
                  </a14:imgLayer>
                </a14:imgProps>
              </a:ext>
            </a:extLst>
          </a:blip>
          <a:srcRect t="36957" r="1" b="12569"/>
          <a:stretch/>
        </p:blipFill>
        <p:spPr>
          <a:xfrm>
            <a:off x="6089904" y="2487168"/>
            <a:ext cx="6263640" cy="4215384"/>
          </a:xfrm>
          <a:prstGeom prst="rect">
            <a:avLst/>
          </a:prstGeom>
          <a:effectLst>
            <a:softEdge rad="533400"/>
          </a:effectLst>
        </p:spPr>
      </p:pic>
      <p:pic>
        <p:nvPicPr>
          <p:cNvPr id="23" name="Picture 22">
            <a:extLst>
              <a:ext uri="{FF2B5EF4-FFF2-40B4-BE49-F238E27FC236}">
                <a16:creationId xmlns:a16="http://schemas.microsoft.com/office/drawing/2014/main" id="{22901FED-4FC9-4ED5-8123-C98BCD1616B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כותרת 1">
            <a:extLst>
              <a:ext uri="{FF2B5EF4-FFF2-40B4-BE49-F238E27FC236}">
                <a16:creationId xmlns:a16="http://schemas.microsoft.com/office/drawing/2014/main" id="{0628986C-9B33-4C50-88DD-D590582CED42}"/>
              </a:ext>
            </a:extLst>
          </p:cNvPr>
          <p:cNvSpPr>
            <a:spLocks noGrp="1"/>
          </p:cNvSpPr>
          <p:nvPr>
            <p:ph type="title"/>
          </p:nvPr>
        </p:nvSpPr>
        <p:spPr>
          <a:xfrm>
            <a:off x="804998" y="798445"/>
            <a:ext cx="4803636" cy="1311664"/>
          </a:xfrm>
        </p:spPr>
        <p:txBody>
          <a:bodyPr>
            <a:normAutofit/>
          </a:bodyPr>
          <a:lstStyle/>
          <a:p>
            <a:pPr algn="ctr"/>
            <a:r>
              <a:rPr lang="he-IL" sz="4000" dirty="0">
                <a:solidFill>
                  <a:srgbClr val="000000"/>
                </a:solidFill>
              </a:rPr>
              <a:t>2 </a:t>
            </a:r>
            <a:r>
              <a:rPr lang="he-IL" sz="4000" dirty="0" err="1">
                <a:solidFill>
                  <a:srgbClr val="000000"/>
                </a:solidFill>
              </a:rPr>
              <a:t>יח"ל</a:t>
            </a:r>
            <a:r>
              <a:rPr lang="he-IL" sz="4000" dirty="0">
                <a:solidFill>
                  <a:srgbClr val="000000"/>
                </a:solidFill>
              </a:rPr>
              <a:t> מעשיות</a:t>
            </a:r>
          </a:p>
        </p:txBody>
      </p:sp>
      <p:sp>
        <p:nvSpPr>
          <p:cNvPr id="7" name="AutoShape 2" descr="××¦×× ××ª IMG_1356.JPG">
            <a:extLst>
              <a:ext uri="{FF2B5EF4-FFF2-40B4-BE49-F238E27FC236}">
                <a16:creationId xmlns:a16="http://schemas.microsoft.com/office/drawing/2014/main" id="{6587D194-61FB-4075-BB61-F429EF967C2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he-IL" sz="1800" b="0" i="0" u="none" strike="noStrike" kern="1200" cap="none" spc="0" normalizeH="0" baseline="0" noProof="0">
              <a:ln>
                <a:noFill/>
              </a:ln>
              <a:solidFill>
                <a:prstClr val="white"/>
              </a:solidFill>
              <a:effectLst/>
              <a:uLnTx/>
              <a:uFillTx/>
              <a:latin typeface="Calibri"/>
              <a:ea typeface="+mn-ea"/>
              <a:cs typeface="Arial" panose="020B0604020202020204" pitchFamily="34" charset="0"/>
            </a:endParaRPr>
          </a:p>
        </p:txBody>
      </p:sp>
      <p:graphicFrame>
        <p:nvGraphicFramePr>
          <p:cNvPr id="11" name="מציין מיקום תוכן 2">
            <a:extLst>
              <a:ext uri="{FF2B5EF4-FFF2-40B4-BE49-F238E27FC236}">
                <a16:creationId xmlns:a16="http://schemas.microsoft.com/office/drawing/2014/main" id="{0F140202-EE09-46AE-8209-AD7FF848B2C8}"/>
              </a:ext>
            </a:extLst>
          </p:cNvPr>
          <p:cNvGraphicFramePr>
            <a:graphicFrameLocks noGrp="1"/>
          </p:cNvGraphicFramePr>
          <p:nvPr>
            <p:ph idx="1"/>
            <p:extLst/>
          </p:nvPr>
        </p:nvGraphicFramePr>
        <p:xfrm>
          <a:off x="282633" y="2003367"/>
          <a:ext cx="6201294" cy="441611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6156196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D7563FD9-C05B-4072-B302-5B12C3B5EDAE}"/>
              </a:ext>
            </a:extLst>
          </p:cNvPr>
          <p:cNvSpPr>
            <a:spLocks noGrp="1"/>
          </p:cNvSpPr>
          <p:nvPr>
            <p:ph type="title"/>
          </p:nvPr>
        </p:nvSpPr>
        <p:spPr>
          <a:xfrm>
            <a:off x="6746628" y="1783959"/>
            <a:ext cx="4645250" cy="2889114"/>
          </a:xfrm>
        </p:spPr>
        <p:txBody>
          <a:bodyPr vert="horz" lIns="91440" tIns="45720" rIns="91440" bIns="45720" rtlCol="0" anchor="b">
            <a:normAutofit/>
          </a:bodyPr>
          <a:lstStyle/>
          <a:p>
            <a:pPr rtl="0"/>
            <a:r>
              <a:rPr lang="en-US" sz="6000"/>
              <a:t>ספר לימוד </a:t>
            </a:r>
          </a:p>
        </p:txBody>
      </p:sp>
      <p:sp>
        <p:nvSpPr>
          <p:cNvPr id="23" name="Freeform: Shape 20">
            <a:extLst>
              <a:ext uri="{FF2B5EF4-FFF2-40B4-BE49-F238E27FC236}">
                <a16:creationId xmlns:a16="http://schemas.microsoft.com/office/drawing/2014/main"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 name="מציין מיקום תוכן 4">
            <a:extLst>
              <a:ext uri="{FF2B5EF4-FFF2-40B4-BE49-F238E27FC236}">
                <a16:creationId xmlns:a16="http://schemas.microsoft.com/office/drawing/2014/main" id="{1C3C22DE-953E-4124-9394-487D4943CB99}"/>
              </a:ext>
            </a:extLst>
          </p:cNvPr>
          <p:cNvPicPr>
            <a:picLocks noChangeAspect="1"/>
          </p:cNvPicPr>
          <p:nvPr/>
        </p:nvPicPr>
        <p:blipFill rotWithShape="1">
          <a:blip r:embed="rId2">
            <a:extLst>
              <a:ext uri="{28A0092B-C50C-407E-A947-70E740481C1C}">
                <a14:useLocalDpi xmlns:a14="http://schemas.microsoft.com/office/drawing/2010/main" val="0"/>
              </a:ext>
            </a:extLst>
          </a:blip>
          <a:srcRect t="4139" r="-1" b="9055"/>
          <a:stretch/>
        </p:blipFill>
        <p:spPr>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Tree>
    <p:extLst>
      <p:ext uri="{BB962C8B-B14F-4D97-AF65-F5344CB8AC3E}">
        <p14:creationId xmlns:p14="http://schemas.microsoft.com/office/powerpoint/2010/main" val="38253390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מציין מיקום תוכן 4">
            <a:extLst>
              <a:ext uri="{FF2B5EF4-FFF2-40B4-BE49-F238E27FC236}">
                <a16:creationId xmlns:a16="http://schemas.microsoft.com/office/drawing/2014/main" id="{A3D73EE2-3A5D-4FF4-BA2A-8ACABF9531C2}"/>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r="7110" b="-1"/>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37C89E4B-3C9F-44B9-8B86-D9E3D112D8E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כותרת 1">
            <a:extLst>
              <a:ext uri="{FF2B5EF4-FFF2-40B4-BE49-F238E27FC236}">
                <a16:creationId xmlns:a16="http://schemas.microsoft.com/office/drawing/2014/main" id="{45ABEA30-E8AF-49DF-BFFC-934B97E17018}"/>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rtl="0"/>
            <a:r>
              <a:rPr lang="en-US" sz="3600">
                <a:solidFill>
                  <a:schemeClr val="tx1">
                    <a:lumMod val="85000"/>
                    <a:lumOff val="15000"/>
                  </a:schemeClr>
                </a:solidFill>
                <a:hlinkClick r:id="rId3"/>
              </a:rPr>
              <a:t>ספר לימוד </a:t>
            </a:r>
            <a:endParaRPr lang="en-US" sz="3600">
              <a:solidFill>
                <a:schemeClr val="tx1">
                  <a:lumMod val="85000"/>
                  <a:lumOff val="15000"/>
                </a:schemeClr>
              </a:solidFill>
            </a:endParaRPr>
          </a:p>
        </p:txBody>
      </p:sp>
      <p:cxnSp>
        <p:nvCxnSpPr>
          <p:cNvPr id="12" name="Straight Connector 11">
            <a:extLst>
              <a:ext uri="{FF2B5EF4-FFF2-40B4-BE49-F238E27FC236}">
                <a16:creationId xmlns:a16="http://schemas.microsoft.com/office/drawing/2014/main" id="{AA2EAA10-076F-46BD-8F0F-B9A2FB77A85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891E407-403B-4764-86C9-33A56D3BCAA3}"/>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229431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תמונה 3" descr="תמונה שמכילה אדם, חוץ, איש, עמידה&#10;&#10;תיאור שנוצר ברמת מהימנות גבוהה מאוד">
            <a:extLst>
              <a:ext uri="{FF2B5EF4-FFF2-40B4-BE49-F238E27FC236}">
                <a16:creationId xmlns:a16="http://schemas.microsoft.com/office/drawing/2014/main" id="{FB4DEC1F-E11A-45DD-AB28-8B8B4F493AEC}"/>
              </a:ext>
            </a:extLst>
          </p:cNvPr>
          <p:cNvPicPr>
            <a:picLocks noChangeAspect="1"/>
          </p:cNvPicPr>
          <p:nvPr/>
        </p:nvPicPr>
        <p:blipFill rotWithShape="1">
          <a:blip r:embed="rId3">
            <a:extLst>
              <a:ext uri="{BEBA8EAE-BF5A-486C-A8C5-ECC9F3942E4B}">
                <a14:imgProps xmlns:a14="http://schemas.microsoft.com/office/drawing/2010/main">
                  <a14:imgLayer r:embed="rId4">
                    <a14:imgEffect>
                      <a14:artisticPaintStrokes/>
                    </a14:imgEffect>
                  </a14:imgLayer>
                </a14:imgProps>
              </a:ext>
            </a:extLst>
          </a:blip>
          <a:srcRect l="23154" r="11957" b="1"/>
          <a:stretch/>
        </p:blipFill>
        <p:spPr>
          <a:xfrm>
            <a:off x="-2333" y="10"/>
            <a:ext cx="12191980" cy="6857990"/>
          </a:xfrm>
          <a:prstGeom prst="rect">
            <a:avLst/>
          </a:prstGeom>
        </p:spPr>
      </p:pic>
      <p:sp>
        <p:nvSpPr>
          <p:cNvPr id="14" name="Freeform: Shape 13">
            <a:extLst>
              <a:ext uri="{FF2B5EF4-FFF2-40B4-BE49-F238E27FC236}">
                <a16:creationId xmlns:a16="http://schemas.microsoft.com/office/drawing/2014/main" id="{E862BE82-D00D-42C1-BF16-93AA37870C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a:extLst>
              <a:ext uri="{FF2B5EF4-FFF2-40B4-BE49-F238E27FC236}">
                <a16:creationId xmlns:a16="http://schemas.microsoft.com/office/drawing/2014/main" id="{F6D92C2D-1D3D-4974-918C-06579FB354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כותרת 1">
            <a:extLst>
              <a:ext uri="{FF2B5EF4-FFF2-40B4-BE49-F238E27FC236}">
                <a16:creationId xmlns:a16="http://schemas.microsoft.com/office/drawing/2014/main" id="{4B9380EC-140B-4B64-9863-6BEE25AB3221}"/>
              </a:ext>
            </a:extLst>
          </p:cNvPr>
          <p:cNvSpPr>
            <a:spLocks noGrp="1"/>
          </p:cNvSpPr>
          <p:nvPr>
            <p:ph type="title"/>
          </p:nvPr>
        </p:nvSpPr>
        <p:spPr>
          <a:xfrm>
            <a:off x="750242" y="632990"/>
            <a:ext cx="4062643" cy="1043409"/>
          </a:xfrm>
        </p:spPr>
        <p:txBody>
          <a:bodyPr>
            <a:normAutofit/>
          </a:bodyPr>
          <a:lstStyle/>
          <a:p>
            <a:pPr algn="r"/>
            <a:r>
              <a:rPr lang="he-IL" sz="4800" dirty="0">
                <a:solidFill>
                  <a:schemeClr val="accent3">
                    <a:lumMod val="50000"/>
                  </a:schemeClr>
                </a:solidFill>
              </a:rPr>
              <a:t>פעילויות המגמה</a:t>
            </a:r>
          </a:p>
        </p:txBody>
      </p:sp>
    </p:spTree>
    <p:extLst>
      <p:ext uri="{BB962C8B-B14F-4D97-AF65-F5344CB8AC3E}">
        <p14:creationId xmlns:p14="http://schemas.microsoft.com/office/powerpoint/2010/main" val="1102876226"/>
      </p:ext>
    </p:extLst>
  </p:cSld>
  <p:clrMapOvr>
    <a:overrideClrMapping bg1="lt1" tx1="dk1" bg2="lt2" tx2="dk2" accent1="accent1" accent2="accent2" accent3="accent3" accent4="accent4" accent5="accent5" accent6="accent6" hlink="hlink" folHlink="folHlink"/>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מציין מיקום תוכן 3" descr="תמונה שמכילה קרקע, חוץ, דשא, רוק&#10;&#10;תיאור שנוצר ברמת מהימנות גבוהה מאוד">
            <a:extLst>
              <a:ext uri="{FF2B5EF4-FFF2-40B4-BE49-F238E27FC236}">
                <a16:creationId xmlns:a16="http://schemas.microsoft.com/office/drawing/2014/main" id="{C69C99ED-0E92-4D59-B8C7-F8AEFBB96493}"/>
              </a:ext>
            </a:extLst>
          </p:cNvPr>
          <p:cNvPicPr>
            <a:picLocks noChangeAspect="1"/>
          </p:cNvPicPr>
          <p:nvPr/>
        </p:nvPicPr>
        <p:blipFill rotWithShape="1">
          <a:blip r:embed="rId2">
            <a:alphaModFix/>
          </a:blip>
          <a:srcRect l="11436" r="26328" b="-1"/>
          <a:stretch/>
        </p:blipFill>
        <p:spPr>
          <a:xfrm>
            <a:off x="5797543" y="10"/>
            <a:ext cx="6394152" cy="6857990"/>
          </a:xfrm>
          <a:prstGeom prst="rect">
            <a:avLst/>
          </a:prstGeom>
        </p:spPr>
      </p:pic>
      <p:pic>
        <p:nvPicPr>
          <p:cNvPr id="12" name="Picture 11">
            <a:extLst>
              <a:ext uri="{FF2B5EF4-FFF2-40B4-BE49-F238E27FC236}">
                <a16:creationId xmlns:a16="http://schemas.microsoft.com/office/drawing/2014/main" id="{54DDEBDD-D8BD-41A6-8A0D-B00E3768B0F9}"/>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כותרת 1">
            <a:extLst>
              <a:ext uri="{FF2B5EF4-FFF2-40B4-BE49-F238E27FC236}">
                <a16:creationId xmlns:a16="http://schemas.microsoft.com/office/drawing/2014/main" id="{F7DCF615-37E1-4869-B39C-4AC8B9F2B2FD}"/>
              </a:ext>
            </a:extLst>
          </p:cNvPr>
          <p:cNvSpPr>
            <a:spLocks noGrp="1"/>
          </p:cNvSpPr>
          <p:nvPr>
            <p:ph type="title"/>
          </p:nvPr>
        </p:nvSpPr>
        <p:spPr>
          <a:xfrm>
            <a:off x="804998" y="798445"/>
            <a:ext cx="4803636" cy="1311664"/>
          </a:xfrm>
        </p:spPr>
        <p:txBody>
          <a:bodyPr>
            <a:normAutofit/>
          </a:bodyPr>
          <a:lstStyle/>
          <a:p>
            <a:pPr algn="ctr"/>
            <a:r>
              <a:rPr lang="he-IL" dirty="0">
                <a:solidFill>
                  <a:srgbClr val="000000"/>
                </a:solidFill>
              </a:rPr>
              <a:t>שנה טובה ופורייה לכולם</a:t>
            </a:r>
          </a:p>
        </p:txBody>
      </p:sp>
    </p:spTree>
    <p:extLst>
      <p:ext uri="{BB962C8B-B14F-4D97-AF65-F5344CB8AC3E}">
        <p14:creationId xmlns:p14="http://schemas.microsoft.com/office/powerpoint/2010/main" val="1959520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מציין מיקום תוכן 10" descr="תמונה שמכילה מפה, טקסט&#10;&#10;תיאור שנוצר ברמת מהימנות גבוהה">
            <a:extLst>
              <a:ext uri="{FF2B5EF4-FFF2-40B4-BE49-F238E27FC236}">
                <a16:creationId xmlns:a16="http://schemas.microsoft.com/office/drawing/2014/main" id="{EE778FC7-87EE-4AE2-92D1-0B98AFC310E5}"/>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104" b="-1"/>
          <a:stretch/>
        </p:blipFill>
        <p:spPr>
          <a:xfrm>
            <a:off x="20" y="10"/>
            <a:ext cx="9141724" cy="6863475"/>
          </a:xfrm>
          <a:custGeom>
            <a:avLst/>
            <a:gdLst>
              <a:gd name="connsiteX0" fmla="*/ 0 w 9141744"/>
              <a:gd name="connsiteY0" fmla="*/ 0 h 6863485"/>
              <a:gd name="connsiteX1" fmla="*/ 5963051 w 9141744"/>
              <a:gd name="connsiteY1" fmla="*/ 0 h 6863485"/>
              <a:gd name="connsiteX2" fmla="*/ 9141744 w 9141744"/>
              <a:gd name="connsiteY2" fmla="*/ 6863485 h 6863485"/>
              <a:gd name="connsiteX3" fmla="*/ 0 w 9141744"/>
              <a:gd name="connsiteY3" fmla="*/ 6863485 h 6863485"/>
              <a:gd name="connsiteX4" fmla="*/ 0 w 9141744"/>
              <a:gd name="connsiteY4" fmla="*/ 0 h 68634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1744" h="6863485">
                <a:moveTo>
                  <a:pt x="0" y="0"/>
                </a:moveTo>
                <a:lnTo>
                  <a:pt x="5963051" y="0"/>
                </a:lnTo>
                <a:lnTo>
                  <a:pt x="9141744" y="6863485"/>
                </a:lnTo>
                <a:lnTo>
                  <a:pt x="0" y="6863485"/>
                </a:lnTo>
                <a:lnTo>
                  <a:pt x="0" y="0"/>
                </a:lnTo>
                <a:close/>
              </a:path>
            </a:pathLst>
          </a:custGeom>
        </p:spPr>
      </p:pic>
      <p:pic>
        <p:nvPicPr>
          <p:cNvPr id="32" name="מציין מיקום תוכן 4" descr="תמונה שמכילה טקסט, מפה&#10;&#10;תיאור שנוצר ברמת מהימנות גבוהה מאוד">
            <a:extLst>
              <a:ext uri="{FF2B5EF4-FFF2-40B4-BE49-F238E27FC236}">
                <a16:creationId xmlns:a16="http://schemas.microsoft.com/office/drawing/2014/main" id="{B4A6C533-BAF6-40BB-B1C8-86833BAC7885}"/>
              </a:ext>
            </a:extLst>
          </p:cNvPr>
          <p:cNvPicPr>
            <a:picLocks noChangeAspect="1"/>
          </p:cNvPicPr>
          <p:nvPr/>
        </p:nvPicPr>
        <p:blipFill rotWithShape="1">
          <a:blip r:embed="rId4">
            <a:extLst>
              <a:ext uri="{28A0092B-C50C-407E-A947-70E740481C1C}">
                <a14:useLocalDpi xmlns:a14="http://schemas.microsoft.com/office/drawing/2010/main" val="0"/>
              </a:ext>
            </a:extLst>
          </a:blip>
          <a:srcRect l="7241" r="24800" b="1"/>
          <a:stretch/>
        </p:blipFill>
        <p:spPr>
          <a:xfrm>
            <a:off x="5790353" y="10"/>
            <a:ext cx="6401647" cy="6852984"/>
          </a:xfrm>
          <a:custGeom>
            <a:avLst/>
            <a:gdLst>
              <a:gd name="connsiteX0" fmla="*/ 354282 w 6401647"/>
              <a:gd name="connsiteY0" fmla="*/ 0 h 6852994"/>
              <a:gd name="connsiteX1" fmla="*/ 6401647 w 6401647"/>
              <a:gd name="connsiteY1" fmla="*/ 0 h 6852994"/>
              <a:gd name="connsiteX2" fmla="*/ 6401647 w 6401647"/>
              <a:gd name="connsiteY2" fmla="*/ 6852994 h 6852994"/>
              <a:gd name="connsiteX3" fmla="*/ 0 w 6401647"/>
              <a:gd name="connsiteY3" fmla="*/ 6852994 h 6852994"/>
              <a:gd name="connsiteX4" fmla="*/ 0 w 6401647"/>
              <a:gd name="connsiteY4" fmla="*/ 6852993 h 6852994"/>
              <a:gd name="connsiteX5" fmla="*/ 3528116 w 6401647"/>
              <a:gd name="connsiteY5" fmla="*/ 6852993 h 6852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1647" h="6852994">
                <a:moveTo>
                  <a:pt x="354282" y="0"/>
                </a:moveTo>
                <a:lnTo>
                  <a:pt x="6401647" y="0"/>
                </a:lnTo>
                <a:lnTo>
                  <a:pt x="6401647" y="6852994"/>
                </a:lnTo>
                <a:lnTo>
                  <a:pt x="0" y="6852994"/>
                </a:lnTo>
                <a:lnTo>
                  <a:pt x="0" y="6852993"/>
                </a:lnTo>
                <a:lnTo>
                  <a:pt x="3528116" y="6852993"/>
                </a:lnTo>
                <a:close/>
              </a:path>
            </a:pathLst>
          </a:custGeom>
        </p:spPr>
      </p:pic>
    </p:spTree>
    <p:extLst>
      <p:ext uri="{BB962C8B-B14F-4D97-AF65-F5344CB8AC3E}">
        <p14:creationId xmlns:p14="http://schemas.microsoft.com/office/powerpoint/2010/main" val="3027095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תמונה 4" descr="תמונה שמכילה טקסט, מפה&#10;&#10;תיאור שנוצר ברמת מהימנות גבוהה מאוד">
            <a:extLst>
              <a:ext uri="{FF2B5EF4-FFF2-40B4-BE49-F238E27FC236}">
                <a16:creationId xmlns:a16="http://schemas.microsoft.com/office/drawing/2014/main" id="{10B08934-D18E-4BBF-AA27-E1162990907A}"/>
              </a:ext>
            </a:extLst>
          </p:cNvPr>
          <p:cNvPicPr>
            <a:picLocks noGrp="1" noChangeAspect="1"/>
          </p:cNvPicPr>
          <p:nvPr>
            <p:ph idx="1"/>
          </p:nvPr>
        </p:nvPicPr>
        <p:blipFill rotWithShape="1">
          <a:blip r:embed="rId3"/>
          <a:srcRect/>
          <a:stretch/>
        </p:blipFill>
        <p:spPr>
          <a:xfrm>
            <a:off x="20" y="10"/>
            <a:ext cx="12191980" cy="6857990"/>
          </a:xfrm>
          <a:prstGeom prst="rect">
            <a:avLst/>
          </a:prstGeom>
        </p:spPr>
      </p:pic>
    </p:spTree>
    <p:extLst>
      <p:ext uri="{BB962C8B-B14F-4D97-AF65-F5344CB8AC3E}">
        <p14:creationId xmlns:p14="http://schemas.microsoft.com/office/powerpoint/2010/main" val="3019494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תמונה 6" descr="תמונה שמכילה מים, חוץ, נהר, עץ&#10;&#10;תיאור שנוצר ברמת מהימנות גבוהה מאוד">
            <a:extLst>
              <a:ext uri="{FF2B5EF4-FFF2-40B4-BE49-F238E27FC236}">
                <a16:creationId xmlns:a16="http://schemas.microsoft.com/office/drawing/2014/main" id="{F22BEFA4-FDA8-49D1-AF5A-3F940C325932}"/>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11969" r="2446" b="1"/>
          <a:stretch/>
        </p:blipFill>
        <p:spPr>
          <a:xfrm>
            <a:off x="6083786" y="-168318"/>
            <a:ext cx="6261330" cy="3932313"/>
          </a:xfrm>
          <a:prstGeom prst="rect">
            <a:avLst/>
          </a:prstGeom>
          <a:effectLst>
            <a:softEdge rad="533400"/>
          </a:effectLst>
        </p:spPr>
      </p:pic>
      <p:pic>
        <p:nvPicPr>
          <p:cNvPr id="24" name="מציין מיקום תוכן 4" descr="תמונה שמכילה עץ, חוץ, שלט, שמים&#10;&#10;תיאור שנוצר ברמת מהימנות גבוהה מאוד">
            <a:extLst>
              <a:ext uri="{FF2B5EF4-FFF2-40B4-BE49-F238E27FC236}">
                <a16:creationId xmlns:a16="http://schemas.microsoft.com/office/drawing/2014/main" id="{378FF8B7-70D4-4CD4-99C6-ACC568A170D2}"/>
              </a:ext>
            </a:extLst>
          </p:cNvPr>
          <p:cNvPicPr>
            <a:picLocks noChangeAspect="1"/>
          </p:cNvPicPr>
          <p:nvPr/>
        </p:nvPicPr>
        <p:blipFill rotWithShape="1">
          <a:blip r:embed="rId4">
            <a:extLst>
              <a:ext uri="{28A0092B-C50C-407E-A947-70E740481C1C}">
                <a14:useLocalDpi xmlns:a14="http://schemas.microsoft.com/office/drawing/2010/main" val="0"/>
              </a:ext>
            </a:extLst>
          </a:blip>
          <a:srcRect r="-1" b="5875"/>
          <a:stretch/>
        </p:blipFill>
        <p:spPr>
          <a:xfrm>
            <a:off x="5858924" y="2487168"/>
            <a:ext cx="6494620" cy="4370832"/>
          </a:xfrm>
          <a:prstGeom prst="rect">
            <a:avLst/>
          </a:prstGeom>
          <a:effectLst>
            <a:softEdge rad="533400"/>
          </a:effectLst>
        </p:spPr>
      </p:pic>
      <p:pic>
        <p:nvPicPr>
          <p:cNvPr id="29" name="Picture 28">
            <a:extLst>
              <a:ext uri="{FF2B5EF4-FFF2-40B4-BE49-F238E27FC236}">
                <a16:creationId xmlns:a16="http://schemas.microsoft.com/office/drawing/2014/main" id="{22901FED-4FC9-4ED5-8123-C98BCD1616B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מציין מיקום תוכן 8" descr="תמונה שמכילה טקסט, מפה&#10;&#10;תיאור שנוצר ברמת מהימנות גבוהה">
            <a:extLst>
              <a:ext uri="{FF2B5EF4-FFF2-40B4-BE49-F238E27FC236}">
                <a16:creationId xmlns:a16="http://schemas.microsoft.com/office/drawing/2014/main" id="{0C81A297-81ED-4737-98CC-E521E2E573BE}"/>
              </a:ext>
            </a:extLst>
          </p:cNvPr>
          <p:cNvPicPr>
            <a:picLocks noGrp="1" noChangeAspect="1"/>
          </p:cNvPicPr>
          <p:nvPr>
            <p:ph idx="1"/>
          </p:nvPr>
        </p:nvPicPr>
        <p:blipFill>
          <a:blip r:embed="rId6">
            <a:extLst>
              <a:ext uri="{28A0092B-C50C-407E-A947-70E740481C1C}">
                <a14:useLocalDpi xmlns:a14="http://schemas.microsoft.com/office/drawing/2010/main" val="0"/>
              </a:ext>
            </a:extLst>
          </a:blip>
          <a:stretch>
            <a:fillRect/>
          </a:stretch>
        </p:blipFill>
        <p:spPr>
          <a:xfrm>
            <a:off x="88716" y="665018"/>
            <a:ext cx="7259678" cy="5411273"/>
          </a:xfrm>
        </p:spPr>
      </p:pic>
      <p:sp>
        <p:nvSpPr>
          <p:cNvPr id="6" name="אליפסה 5">
            <a:extLst>
              <a:ext uri="{FF2B5EF4-FFF2-40B4-BE49-F238E27FC236}">
                <a16:creationId xmlns:a16="http://schemas.microsoft.com/office/drawing/2014/main" id="{545EE90D-101D-4A8B-8639-93894FDBDF0A}"/>
              </a:ext>
            </a:extLst>
          </p:cNvPr>
          <p:cNvSpPr/>
          <p:nvPr/>
        </p:nvSpPr>
        <p:spPr>
          <a:xfrm>
            <a:off x="1447060" y="5291105"/>
            <a:ext cx="2787589" cy="470667"/>
          </a:xfrm>
          <a:prstGeom prst="ellipse">
            <a:avLst/>
          </a:prstGeom>
          <a:noFill/>
          <a:ln w="57150">
            <a:solidFill>
              <a:srgbClr val="FF0000"/>
            </a:solidFill>
          </a:ln>
        </p:spPr>
        <p:style>
          <a:lnRef idx="2">
            <a:schemeClr val="accent5">
              <a:shade val="50000"/>
            </a:schemeClr>
          </a:lnRef>
          <a:fillRef idx="1">
            <a:schemeClr val="accent5"/>
          </a:fillRef>
          <a:effectRef idx="0">
            <a:schemeClr val="accent5"/>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3675888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a:extLst>
              <a:ext uri="{FF2B5EF4-FFF2-40B4-BE49-F238E27FC236}">
                <a16:creationId xmlns:a16="http://schemas.microsoft.com/office/drawing/2014/main" id="{C31EE1DF-EFBB-433D-9A84-E8BB2A34367D}"/>
              </a:ext>
            </a:extLst>
          </p:cNvPr>
          <p:cNvSpPr>
            <a:spLocks noGrp="1"/>
          </p:cNvSpPr>
          <p:nvPr>
            <p:ph type="title"/>
          </p:nvPr>
        </p:nvSpPr>
        <p:spPr>
          <a:xfrm>
            <a:off x="838200" y="365125"/>
            <a:ext cx="10515600" cy="1325563"/>
          </a:xfrm>
        </p:spPr>
        <p:txBody>
          <a:bodyPr/>
          <a:lstStyle/>
          <a:p>
            <a:pPr algn="ctr"/>
            <a:r>
              <a:rPr lang="he-IL"/>
              <a:t>15.8.18</a:t>
            </a:r>
            <a:endParaRPr lang="he-IL" dirty="0"/>
          </a:p>
        </p:txBody>
      </p:sp>
      <p:pic>
        <p:nvPicPr>
          <p:cNvPr id="7" name="מציין מיקום תוכן 6" descr="תמונה שמכילה צילום מסך&#10;&#10;תיאור שנוצר ברמת מהימנות גבוהה מאוד">
            <a:extLst>
              <a:ext uri="{FF2B5EF4-FFF2-40B4-BE49-F238E27FC236}">
                <a16:creationId xmlns:a16="http://schemas.microsoft.com/office/drawing/2014/main" id="{D6774F29-FDCB-4C6E-A296-F3BFBDAC901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330" y="458642"/>
            <a:ext cx="11287339" cy="5443394"/>
          </a:xfrm>
        </p:spPr>
      </p:pic>
      <p:pic>
        <p:nvPicPr>
          <p:cNvPr id="9" name="גרפיקה 8" descr="עכברוש">
            <a:extLst>
              <a:ext uri="{FF2B5EF4-FFF2-40B4-BE49-F238E27FC236}">
                <a16:creationId xmlns:a16="http://schemas.microsoft.com/office/drawing/2014/main" id="{9841E689-844B-4C44-B0BC-B6C10857F61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xmlns="" r:embed="rId4"/>
              </a:ext>
            </a:extLst>
          </a:blip>
          <a:stretch>
            <a:fillRect/>
          </a:stretch>
        </p:blipFill>
        <p:spPr>
          <a:xfrm>
            <a:off x="1873405" y="1784205"/>
            <a:ext cx="3512634" cy="3512634"/>
          </a:xfrm>
          <a:prstGeom prst="rect">
            <a:avLst/>
          </a:prstGeom>
        </p:spPr>
      </p:pic>
    </p:spTree>
    <p:extLst>
      <p:ext uri="{BB962C8B-B14F-4D97-AF65-F5344CB8AC3E}">
        <p14:creationId xmlns:p14="http://schemas.microsoft.com/office/powerpoint/2010/main" val="577000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272B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מציין מיקום תוכן 4" descr="תמונה שמכילה צילום מסך&#10;&#10;תיאור שנוצר ברמת מהימנות גבוהה מאוד">
            <a:extLst>
              <a:ext uri="{FF2B5EF4-FFF2-40B4-BE49-F238E27FC236}">
                <a16:creationId xmlns:a16="http://schemas.microsoft.com/office/drawing/2014/main" id="{F509F8F4-55C1-440B-8A2A-9BB9526FC45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3467" y="1111674"/>
            <a:ext cx="10905066" cy="4634652"/>
          </a:xfrm>
          <a:prstGeom prst="rect">
            <a:avLst/>
          </a:prstGeom>
        </p:spPr>
      </p:pic>
    </p:spTree>
    <p:extLst>
      <p:ext uri="{BB962C8B-B14F-4D97-AF65-F5344CB8AC3E}">
        <p14:creationId xmlns:p14="http://schemas.microsoft.com/office/powerpoint/2010/main" val="22705054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3BB5D57-6178-4F62-B472-0312F6D95A8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12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מציין מיקום תוכן 4" descr="תמונה שמכילה מקורה&#10;&#10;תיאור שנוצר ברמת מהימנות גבוהה">
            <a:extLst>
              <a:ext uri="{FF2B5EF4-FFF2-40B4-BE49-F238E27FC236}">
                <a16:creationId xmlns:a16="http://schemas.microsoft.com/office/drawing/2014/main" id="{1630D6BD-6193-40C9-9621-B9EA9289C6E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2100" r="1" b="8275"/>
          <a:stretch/>
        </p:blipFill>
        <p:spPr>
          <a:xfrm>
            <a:off x="643467" y="643467"/>
            <a:ext cx="10905066" cy="5571066"/>
          </a:xfrm>
          <a:prstGeom prst="rect">
            <a:avLst/>
          </a:prstGeom>
        </p:spPr>
      </p:pic>
      <p:sp>
        <p:nvSpPr>
          <p:cNvPr id="12" name="Rectangle 11">
            <a:extLst>
              <a:ext uri="{FF2B5EF4-FFF2-40B4-BE49-F238E27FC236}">
                <a16:creationId xmlns:a16="http://schemas.microsoft.com/office/drawing/2014/main" id="{4C61BD32-7542-4D52-BA5A-3ADE869BF8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no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34733417"/>
      </p:ext>
    </p:extLst>
  </p:cSld>
  <p:clrMapOvr>
    <a:masterClrMapping/>
  </p:clrMapOvr>
</p:sld>
</file>

<file path=ppt/theme/theme1.xml><?xml version="1.0" encoding="utf-8"?>
<a:theme xmlns:a="http://schemas.openxmlformats.org/drawingml/2006/main" name="Office Theme">
  <a:themeElements>
    <a:clrScheme name="ערכת נושא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ערכת נושא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ערכת נושא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601</Words>
  <Application>Microsoft Office PowerPoint</Application>
  <PresentationFormat>מסך רחב</PresentationFormat>
  <Paragraphs>87</Paragraphs>
  <Slides>35</Slides>
  <Notes>20</Notes>
  <HiddenSlides>0</HiddenSlides>
  <MMClips>0</MMClips>
  <ScaleCrop>false</ScaleCrop>
  <HeadingPairs>
    <vt:vector size="6" baseType="variant">
      <vt:variant>
        <vt:lpstr>גופנים בשימוש</vt:lpstr>
      </vt:variant>
      <vt:variant>
        <vt:i4>5</vt:i4>
      </vt:variant>
      <vt:variant>
        <vt:lpstr>ערכת נושא</vt:lpstr>
      </vt:variant>
      <vt:variant>
        <vt:i4>1</vt:i4>
      </vt:variant>
      <vt:variant>
        <vt:lpstr>כותרות שקופיות</vt:lpstr>
      </vt:variant>
      <vt:variant>
        <vt:i4>35</vt:i4>
      </vt:variant>
    </vt:vector>
  </HeadingPairs>
  <TitlesOfParts>
    <vt:vector size="41" baseType="lpstr">
      <vt:lpstr>Arial</vt:lpstr>
      <vt:lpstr>Arial</vt:lpstr>
      <vt:lpstr>Calibri</vt:lpstr>
      <vt:lpstr>Calibri Light</vt:lpstr>
      <vt:lpstr>Times New Roman</vt:lpstr>
      <vt:lpstr>Office Theme</vt:lpstr>
      <vt:lpstr>קיץ 2018</vt:lpstr>
      <vt:lpstr>הצעה למערך שיעור לפתיחת שנה</vt:lpstr>
      <vt:lpstr>מה משותף?</vt:lpstr>
      <vt:lpstr>מצגת של PowerPoint‏</vt:lpstr>
      <vt:lpstr>מצגת של PowerPoint‏</vt:lpstr>
      <vt:lpstr>מצגת של PowerPoint‏</vt:lpstr>
      <vt:lpstr>15.8.18</vt:lpstr>
      <vt:lpstr>מצגת של PowerPoint‏</vt:lpstr>
      <vt:lpstr>מצגת של PowerPoint‏</vt:lpstr>
      <vt:lpstr>מצגת של PowerPoint‏</vt:lpstr>
      <vt:lpstr>טפיל- פונדקאי</vt:lpstr>
      <vt:lpstr>מצגת של PowerPoint‏</vt:lpstr>
      <vt:lpstr>בסיכון להדבקה</vt:lpstr>
      <vt:lpstr>הסיבות להתפרצות המחלה בקיץ 2018? </vt:lpstr>
      <vt:lpstr>השערות או עובדות </vt:lpstr>
      <vt:lpstr>מצגת של PowerPoint‏</vt:lpstr>
      <vt:lpstr>חזיר בר – מין מתפרץ (צילום: עזרא חדד)</vt:lpstr>
      <vt:lpstr>צילום: עזרא חדד</vt:lpstr>
      <vt:lpstr>בצורת בתל דן (12/2017)</vt:lpstr>
      <vt:lpstr>פתרונות?</vt:lpstr>
      <vt:lpstr>השבת מים</vt:lpstr>
      <vt:lpstr>מצגת של PowerPoint‏</vt:lpstr>
      <vt:lpstr>מצגת של PowerPoint‏</vt:lpstr>
      <vt:lpstr>מצגת של PowerPoint‏</vt:lpstr>
      <vt:lpstr>אגו הופך לאקו –(WIN WIN ) רווח לכל</vt:lpstr>
      <vt:lpstr>מצגת של PowerPoint‏</vt:lpstr>
      <vt:lpstr>מצגת של PowerPoint‏</vt:lpstr>
      <vt:lpstr>נושאי העמקה: הנדסה גנטית ובקרת ביטוי גנים</vt:lpstr>
      <vt:lpstr>מצגת של PowerPoint‏</vt:lpstr>
      <vt:lpstr>מצגת של PowerPoint‏</vt:lpstr>
      <vt:lpstr>2 יח"ל מעשיות</vt:lpstr>
      <vt:lpstr>ספר לימוד </vt:lpstr>
      <vt:lpstr>ספר לימוד </vt:lpstr>
      <vt:lpstr>פעילויות המגמה</vt:lpstr>
      <vt:lpstr>שנה טובה ופורייה לכולם</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מה משותף</dc:title>
  <dc:creator>King Giloni</dc:creator>
  <cp:lastModifiedBy>weizmann</cp:lastModifiedBy>
  <cp:revision>20</cp:revision>
  <dcterms:created xsi:type="dcterms:W3CDTF">2018-08-19T13:49:24Z</dcterms:created>
  <dcterms:modified xsi:type="dcterms:W3CDTF">2018-08-25T16:12:18Z</dcterms:modified>
</cp:coreProperties>
</file>